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Lato"/>
      <p:regular r:id="rId52"/>
      <p:bold r:id="rId53"/>
      <p:italic r:id="rId54"/>
      <p:boldItalic r:id="rId55"/>
    </p:embeddedFont>
    <p:embeddedFont>
      <p:font typeface="Montserrat"/>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31507C3-8A34-4883-B0B4-B86B978687BC}">
  <a:tblStyle styleId="{131507C3-8A34-4883-B0B4-B86B978687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4.xml"/><Relationship Id="rId63"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da9b3419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da9b3419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da9b2d44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da9b2d44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da9b2d44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da9b2d44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da9b2d44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a9b2d44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da9b2d44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da9b2d44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a9b2d44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a9b2d44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da9b2d44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da9b2d44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da9b2d44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da9b2d44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da9b2d44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da9b2d44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da9b2d44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da9b2d44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da085224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da085224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da9b2d4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da9b2d4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da9b2d44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da9b2d44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da9b2d44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da9b2d44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da9b2d44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a9b2d44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da9b2d44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da9b2d44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da9b2d44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da9b2d44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data structure is evolve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da9b2d44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a9b2d44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da9b2d44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da9b2d44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Just one of the sample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a9b2d44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a9b2d44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da9b2d44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da9b2d44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da085224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da085224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Previously facebook use HTML5 for iOS app</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da9b3419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da9b3419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da9b3419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a9b3419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c84f6fe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c84f6fe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c84f6fe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c84f6fe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c84f6fe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c84f6fe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da9b2d44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da9b2d44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da9b2d44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da9b2d44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da9b2d44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da9b2d44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da9b2d44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da9b2d4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da9b2d44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da9b2d44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da085224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da085224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Hierarchical nature like nested data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da08522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da085224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da9b3419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da9b3419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da085224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da085224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a9b2d44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a9b2d4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da9b2d4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da9b2d4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da9b341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da9b341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da9b341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a9b341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 name="Shape 81"/>
        <p:cNvGrpSpPr/>
        <p:nvPr/>
      </p:nvGrpSpPr>
      <p:grpSpPr>
        <a:xfrm>
          <a:off x="0" y="0"/>
          <a:ext cx="0" cy="0"/>
          <a:chOff x="0" y="0"/>
          <a:chExt cx="0" cy="0"/>
        </a:xfrm>
      </p:grpSpPr>
      <p:sp>
        <p:nvSpPr>
          <p:cNvPr id="82" name="Google Shape;82;p1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3" name="Google Shape;8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84" name="Shape 84"/>
        <p:cNvGrpSpPr/>
        <p:nvPr/>
      </p:nvGrpSpPr>
      <p:grpSpPr>
        <a:xfrm>
          <a:off x="0" y="0"/>
          <a:ext cx="0" cy="0"/>
          <a:chOff x="0" y="0"/>
          <a:chExt cx="0" cy="0"/>
        </a:xfrm>
      </p:grpSpPr>
      <p:grpSp>
        <p:nvGrpSpPr>
          <p:cNvPr id="85" name="Google Shape;85;p12"/>
          <p:cNvGrpSpPr/>
          <p:nvPr/>
        </p:nvGrpSpPr>
        <p:grpSpPr>
          <a:xfrm>
            <a:off x="830392" y="4169130"/>
            <a:ext cx="745763" cy="45826"/>
            <a:chOff x="4580561" y="2589004"/>
            <a:chExt cx="1064464" cy="25200"/>
          </a:xfrm>
        </p:grpSpPr>
        <p:sp>
          <p:nvSpPr>
            <p:cNvPr id="86" name="Google Shape;86;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9" name="Google Shape;89;p12"/>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0" name="Google Shape;90;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1" name="Shape 91"/>
        <p:cNvGrpSpPr/>
        <p:nvPr/>
      </p:nvGrpSpPr>
      <p:grpSpPr>
        <a:xfrm>
          <a:off x="0" y="0"/>
          <a:ext cx="0" cy="0"/>
          <a:chOff x="0" y="0"/>
          <a:chExt cx="0" cy="0"/>
        </a:xfrm>
      </p:grpSpPr>
      <p:sp>
        <p:nvSpPr>
          <p:cNvPr id="92" name="Google Shape;9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Judul dan dua kolom 1">
  <p:cSld name="TITLE_AND_TWO_COLUMNS_1">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 type="body"/>
          </p:nvPr>
        </p:nvSpPr>
        <p:spPr>
          <a:xfrm>
            <a:off x="729325" y="2273951"/>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6"/>
          <p:cNvSpPr txBox="1"/>
          <p:nvPr>
            <p:ph idx="2" type="body"/>
          </p:nvPr>
        </p:nvSpPr>
        <p:spPr>
          <a:xfrm>
            <a:off x="4643604" y="2273951"/>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8" name="Google Shape;4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49" name="Google Shape;49;p6"/>
          <p:cNvSpPr txBox="1"/>
          <p:nvPr>
            <p:ph idx="3" type="subTitle"/>
          </p:nvPr>
        </p:nvSpPr>
        <p:spPr>
          <a:xfrm>
            <a:off x="728275" y="1875572"/>
            <a:ext cx="37743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b="1"/>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50" name="Google Shape;50;p6"/>
          <p:cNvSpPr txBox="1"/>
          <p:nvPr>
            <p:ph idx="4" type="subTitle"/>
          </p:nvPr>
        </p:nvSpPr>
        <p:spPr>
          <a:xfrm>
            <a:off x="4643600" y="1875572"/>
            <a:ext cx="37743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8" name="Shape 58"/>
        <p:cNvGrpSpPr/>
        <p:nvPr/>
      </p:nvGrpSpPr>
      <p:grpSpPr>
        <a:xfrm>
          <a:off x="0" y="0"/>
          <a:ext cx="0" cy="0"/>
          <a:chOff x="0" y="0"/>
          <a:chExt cx="0" cy="0"/>
        </a:xfrm>
      </p:grpSpPr>
      <p:sp>
        <p:nvSpPr>
          <p:cNvPr id="59" name="Google Shape;59;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8"/>
          <p:cNvGrpSpPr/>
          <p:nvPr/>
        </p:nvGrpSpPr>
        <p:grpSpPr>
          <a:xfrm>
            <a:off x="830392" y="1191256"/>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4" name="Google Shape;64;p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66" name="Shape 66"/>
        <p:cNvGrpSpPr/>
        <p:nvPr/>
      </p:nvGrpSpPr>
      <p:grpSpPr>
        <a:xfrm>
          <a:off x="0" y="0"/>
          <a:ext cx="0" cy="0"/>
          <a:chOff x="0" y="0"/>
          <a:chExt cx="0" cy="0"/>
        </a:xfrm>
      </p:grpSpPr>
      <p:grpSp>
        <p:nvGrpSpPr>
          <p:cNvPr id="67" name="Google Shape;67;p9"/>
          <p:cNvGrpSpPr/>
          <p:nvPr/>
        </p:nvGrpSpPr>
        <p:grpSpPr>
          <a:xfrm>
            <a:off x="830392" y="4169130"/>
            <a:ext cx="745763" cy="45826"/>
            <a:chOff x="4580561" y="2589004"/>
            <a:chExt cx="1064464" cy="25200"/>
          </a:xfrm>
        </p:grpSpPr>
        <p:sp>
          <p:nvSpPr>
            <p:cNvPr id="68" name="Google Shape;68;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1" name="Google Shape;7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0"/>
          <p:cNvGrpSpPr/>
          <p:nvPr/>
        </p:nvGrpSpPr>
        <p:grpSpPr>
          <a:xfrm>
            <a:off x="830392" y="1191256"/>
            <a:ext cx="745763" cy="45826"/>
            <a:chOff x="4580561" y="2589004"/>
            <a:chExt cx="1064464" cy="25200"/>
          </a:xfrm>
        </p:grpSpPr>
        <p:sp>
          <p:nvSpPr>
            <p:cNvPr id="75" name="Google Shape;75;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8" name="Google Shape;78;p1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9" name="Google Shape;79;p1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31.jp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4.jpg"/><Relationship Id="rId8"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graphql.org/code/" TargetMode="External"/><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s://medium.com/@mena.meseha/practice-of-graphql-in-microservice-architecture-e8f2d698f93b" TargetMode="Externa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www.youtube.com/watch?v=783ccP__No8" TargetMode="Externa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drive.google.com/file/d/1bQ7k-ehohBT7ornzNk5ITWMr0Zh7bWKV/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3.jpg"/><Relationship Id="rId4" Type="http://schemas.openxmlformats.org/officeDocument/2006/relationships/image" Target="../media/image24.jpg"/><Relationship Id="rId5" Type="http://schemas.openxmlformats.org/officeDocument/2006/relationships/image" Target="../media/image31.jpg"/><Relationship Id="rId6" Type="http://schemas.openxmlformats.org/officeDocument/2006/relationships/image" Target="../media/image13.jp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ctrTitle"/>
          </p:nvPr>
        </p:nvSpPr>
        <p:spPr>
          <a:xfrm>
            <a:off x="729450" y="1322450"/>
            <a:ext cx="4816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Introduction to GraphQL</a:t>
            </a:r>
            <a:endParaRPr/>
          </a:p>
        </p:txBody>
      </p:sp>
      <p:sp>
        <p:nvSpPr>
          <p:cNvPr id="98" name="Google Shape;98;p14"/>
          <p:cNvSpPr txBox="1"/>
          <p:nvPr>
            <p:ph idx="1" type="subTitle"/>
          </p:nvPr>
        </p:nvSpPr>
        <p:spPr>
          <a:xfrm>
            <a:off x="729626" y="2987150"/>
            <a:ext cx="38424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 long-short story about graphql</a:t>
            </a:r>
            <a:endParaRPr/>
          </a:p>
        </p:txBody>
      </p:sp>
      <p:pic>
        <p:nvPicPr>
          <p:cNvPr id="99" name="Google Shape;99;p14"/>
          <p:cNvPicPr preferRelativeResize="0"/>
          <p:nvPr/>
        </p:nvPicPr>
        <p:blipFill>
          <a:blip r:embed="rId3">
            <a:alphaModFix/>
          </a:blip>
          <a:stretch>
            <a:fillRect/>
          </a:stretch>
        </p:blipFill>
        <p:spPr>
          <a:xfrm>
            <a:off x="5930175" y="1322450"/>
            <a:ext cx="2448275" cy="2448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3"/>
          <p:cNvSpPr txBox="1"/>
          <p:nvPr>
            <p:ph idx="4294967295" type="title"/>
          </p:nvPr>
        </p:nvSpPr>
        <p:spPr>
          <a:xfrm>
            <a:off x="729450" y="1531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a:t>
            </a:r>
            <a:r>
              <a:rPr lang="id"/>
              <a:t>GraphQL</a:t>
            </a:r>
            <a:endParaRPr/>
          </a:p>
        </p:txBody>
      </p:sp>
      <p:grpSp>
        <p:nvGrpSpPr>
          <p:cNvPr id="188" name="Google Shape;188;p23"/>
          <p:cNvGrpSpPr/>
          <p:nvPr/>
        </p:nvGrpSpPr>
        <p:grpSpPr>
          <a:xfrm>
            <a:off x="134050" y="2013335"/>
            <a:ext cx="989348" cy="1016790"/>
            <a:chOff x="111675" y="2095835"/>
            <a:chExt cx="989348" cy="1016790"/>
          </a:xfrm>
        </p:grpSpPr>
        <p:pic>
          <p:nvPicPr>
            <p:cNvPr id="189" name="Google Shape;189;p23"/>
            <p:cNvPicPr preferRelativeResize="0"/>
            <p:nvPr/>
          </p:nvPicPr>
          <p:blipFill>
            <a:blip r:embed="rId3">
              <a:alphaModFix/>
            </a:blip>
            <a:stretch>
              <a:fillRect/>
            </a:stretch>
          </p:blipFill>
          <p:spPr>
            <a:xfrm>
              <a:off x="111675" y="2226300"/>
              <a:ext cx="697400" cy="886325"/>
            </a:xfrm>
            <a:prstGeom prst="rect">
              <a:avLst/>
            </a:prstGeom>
            <a:noFill/>
            <a:ln>
              <a:noFill/>
            </a:ln>
          </p:spPr>
        </p:pic>
        <p:pic>
          <p:nvPicPr>
            <p:cNvPr id="190" name="Google Shape;190;p23"/>
            <p:cNvPicPr preferRelativeResize="0"/>
            <p:nvPr/>
          </p:nvPicPr>
          <p:blipFill>
            <a:blip r:embed="rId4">
              <a:alphaModFix/>
            </a:blip>
            <a:stretch>
              <a:fillRect/>
            </a:stretch>
          </p:blipFill>
          <p:spPr>
            <a:xfrm>
              <a:off x="692474" y="2205250"/>
              <a:ext cx="408548" cy="732976"/>
            </a:xfrm>
            <a:prstGeom prst="rect">
              <a:avLst/>
            </a:prstGeom>
            <a:noFill/>
            <a:ln>
              <a:noFill/>
            </a:ln>
          </p:spPr>
        </p:pic>
        <p:pic>
          <p:nvPicPr>
            <p:cNvPr id="191" name="Google Shape;191;p23"/>
            <p:cNvPicPr preferRelativeResize="0"/>
            <p:nvPr/>
          </p:nvPicPr>
          <p:blipFill>
            <a:blip r:embed="rId5">
              <a:alphaModFix/>
            </a:blip>
            <a:stretch>
              <a:fillRect/>
            </a:stretch>
          </p:blipFill>
          <p:spPr>
            <a:xfrm>
              <a:off x="404426" y="2095835"/>
              <a:ext cx="631900" cy="951815"/>
            </a:xfrm>
            <a:prstGeom prst="rect">
              <a:avLst/>
            </a:prstGeom>
            <a:noFill/>
            <a:ln>
              <a:noFill/>
            </a:ln>
          </p:spPr>
        </p:pic>
      </p:grpSp>
      <p:pic>
        <p:nvPicPr>
          <p:cNvPr id="192" name="Google Shape;192;p23"/>
          <p:cNvPicPr preferRelativeResize="0"/>
          <p:nvPr/>
        </p:nvPicPr>
        <p:blipFill>
          <a:blip r:embed="rId6">
            <a:alphaModFix/>
          </a:blip>
          <a:stretch>
            <a:fillRect/>
          </a:stretch>
        </p:blipFill>
        <p:spPr>
          <a:xfrm>
            <a:off x="4844149" y="1576350"/>
            <a:ext cx="2095728" cy="1824188"/>
          </a:xfrm>
          <a:prstGeom prst="rect">
            <a:avLst/>
          </a:prstGeom>
          <a:noFill/>
          <a:ln>
            <a:noFill/>
          </a:ln>
        </p:spPr>
      </p:pic>
      <p:pic>
        <p:nvPicPr>
          <p:cNvPr id="193" name="Google Shape;193;p23"/>
          <p:cNvPicPr preferRelativeResize="0"/>
          <p:nvPr/>
        </p:nvPicPr>
        <p:blipFill rotWithShape="1">
          <a:blip r:embed="rId7">
            <a:alphaModFix/>
          </a:blip>
          <a:srcRect b="0" l="21270" r="9535" t="35392"/>
          <a:stretch/>
        </p:blipFill>
        <p:spPr>
          <a:xfrm>
            <a:off x="1558062" y="1499358"/>
            <a:ext cx="2851439" cy="1996717"/>
          </a:xfrm>
          <a:prstGeom prst="rect">
            <a:avLst/>
          </a:prstGeom>
          <a:noFill/>
          <a:ln>
            <a:noFill/>
          </a:ln>
        </p:spPr>
      </p:pic>
      <p:cxnSp>
        <p:nvCxnSpPr>
          <p:cNvPr id="194" name="Google Shape;194;p23"/>
          <p:cNvCxnSpPr>
            <a:stCxn id="195" idx="1"/>
            <a:endCxn id="192" idx="3"/>
          </p:cNvCxnSpPr>
          <p:nvPr/>
        </p:nvCxnSpPr>
        <p:spPr>
          <a:xfrm flipH="1">
            <a:off x="6939900" y="2470875"/>
            <a:ext cx="489600" cy="177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3"/>
          <p:cNvCxnSpPr>
            <a:stCxn id="192" idx="1"/>
            <a:endCxn id="193" idx="3"/>
          </p:cNvCxnSpPr>
          <p:nvPr/>
        </p:nvCxnSpPr>
        <p:spPr>
          <a:xfrm flipH="1">
            <a:off x="4409449" y="2488444"/>
            <a:ext cx="434700" cy="93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3"/>
          <p:cNvCxnSpPr>
            <a:endCxn id="190" idx="3"/>
          </p:cNvCxnSpPr>
          <p:nvPr/>
        </p:nvCxnSpPr>
        <p:spPr>
          <a:xfrm rot="10800000">
            <a:off x="1123398" y="2489238"/>
            <a:ext cx="434700" cy="8400"/>
          </a:xfrm>
          <a:prstGeom prst="straightConnector1">
            <a:avLst/>
          </a:prstGeom>
          <a:noFill/>
          <a:ln cap="flat" cmpd="sng" w="9525">
            <a:solidFill>
              <a:schemeClr val="dk2"/>
            </a:solidFill>
            <a:prstDash val="solid"/>
            <a:round/>
            <a:headEnd len="med" w="med" type="none"/>
            <a:tailEnd len="med" w="med" type="triangle"/>
          </a:ln>
        </p:spPr>
      </p:cxnSp>
      <p:pic>
        <p:nvPicPr>
          <p:cNvPr id="195" name="Google Shape;195;p23"/>
          <p:cNvPicPr preferRelativeResize="0"/>
          <p:nvPr/>
        </p:nvPicPr>
        <p:blipFill rotWithShape="1">
          <a:blip r:embed="rId8">
            <a:alphaModFix/>
          </a:blip>
          <a:srcRect b="0" l="0" r="9181" t="0"/>
          <a:stretch/>
        </p:blipFill>
        <p:spPr>
          <a:xfrm>
            <a:off x="7429500" y="1869725"/>
            <a:ext cx="1637825" cy="1202299"/>
          </a:xfrm>
          <a:prstGeom prst="rect">
            <a:avLst/>
          </a:prstGeom>
          <a:noFill/>
          <a:ln>
            <a:noFill/>
          </a:ln>
        </p:spPr>
      </p:pic>
      <p:sp>
        <p:nvSpPr>
          <p:cNvPr id="198" name="Google Shape;198;p23"/>
          <p:cNvSpPr txBox="1"/>
          <p:nvPr/>
        </p:nvSpPr>
        <p:spPr>
          <a:xfrm>
            <a:off x="6490950" y="1206700"/>
            <a:ext cx="1269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create a shopping list</a:t>
            </a:r>
            <a:endParaRPr sz="900">
              <a:latin typeface="Lato"/>
              <a:ea typeface="Lato"/>
              <a:cs typeface="Lato"/>
              <a:sym typeface="Lato"/>
            </a:endParaRPr>
          </a:p>
        </p:txBody>
      </p:sp>
      <p:sp>
        <p:nvSpPr>
          <p:cNvPr id="199" name="Google Shape;199;p23"/>
          <p:cNvSpPr txBox="1"/>
          <p:nvPr/>
        </p:nvSpPr>
        <p:spPr>
          <a:xfrm>
            <a:off x="4138550" y="915300"/>
            <a:ext cx="1269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vending machine getting all items in the shopping list</a:t>
            </a:r>
            <a:endParaRPr sz="900">
              <a:latin typeface="Lato"/>
              <a:ea typeface="Lato"/>
              <a:cs typeface="Lato"/>
              <a:sym typeface="Lato"/>
            </a:endParaRPr>
          </a:p>
        </p:txBody>
      </p:sp>
      <p:sp>
        <p:nvSpPr>
          <p:cNvPr id="200" name="Google Shape;200;p23"/>
          <p:cNvSpPr txBox="1"/>
          <p:nvPr/>
        </p:nvSpPr>
        <p:spPr>
          <a:xfrm>
            <a:off x="487400" y="964150"/>
            <a:ext cx="1269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vending machine give you all items in one bag</a:t>
            </a:r>
            <a:endParaRPr sz="900">
              <a:latin typeface="Lato"/>
              <a:ea typeface="Lato"/>
              <a:cs typeface="Lato"/>
              <a:sym typeface="Lato"/>
            </a:endParaRPr>
          </a:p>
        </p:txBody>
      </p:sp>
      <p:pic>
        <p:nvPicPr>
          <p:cNvPr id="201" name="Google Shape;201;p23"/>
          <p:cNvPicPr preferRelativeResize="0"/>
          <p:nvPr/>
        </p:nvPicPr>
        <p:blipFill>
          <a:blip r:embed="rId9">
            <a:alphaModFix/>
          </a:blip>
          <a:stretch>
            <a:fillRect/>
          </a:stretch>
        </p:blipFill>
        <p:spPr>
          <a:xfrm>
            <a:off x="4003649" y="1898575"/>
            <a:ext cx="1246290" cy="12462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 What is actually GraphQL?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Definition of GraphQL</a:t>
            </a:r>
            <a:endParaRPr/>
          </a:p>
        </p:txBody>
      </p:sp>
      <p:sp>
        <p:nvSpPr>
          <p:cNvPr id="212" name="Google Shape;212;p2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Co-Creator</a:t>
            </a:r>
            <a:endParaRPr/>
          </a:p>
        </p:txBody>
      </p:sp>
      <p:sp>
        <p:nvSpPr>
          <p:cNvPr id="213" name="Google Shape;213;p25"/>
          <p:cNvSpPr txBox="1"/>
          <p:nvPr>
            <p:ph idx="2" type="body"/>
          </p:nvPr>
        </p:nvSpPr>
        <p:spPr>
          <a:xfrm>
            <a:off x="5081900" y="1359225"/>
            <a:ext cx="3620100" cy="302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a:t>“GraphQL is a </a:t>
            </a:r>
            <a:r>
              <a:rPr b="1" lang="id"/>
              <a:t>query language for your API</a:t>
            </a:r>
            <a:r>
              <a:rPr lang="id"/>
              <a:t> that shifts the contract between clients and servers that allows the server to say ‘these are the capabilities that I exposed’ and allows the clients to describe their requirements in a way that ultimately empowers product developers to build the products they want to create.” </a:t>
            </a:r>
            <a:endParaRPr/>
          </a:p>
          <a:p>
            <a:pPr indent="0" lvl="0" marL="0" rtl="0" algn="just">
              <a:spcBef>
                <a:spcPts val="1600"/>
              </a:spcBef>
              <a:spcAft>
                <a:spcPts val="1600"/>
              </a:spcAft>
              <a:buNone/>
            </a:pPr>
            <a:br>
              <a:rPr lang="id"/>
            </a:br>
            <a:r>
              <a:rPr lang="id"/>
              <a:t>— Dan Schafer, GraphQL Co-Creator</a:t>
            </a:r>
            <a:endParaRPr/>
          </a:p>
        </p:txBody>
      </p:sp>
      <p:pic>
        <p:nvPicPr>
          <p:cNvPr id="214" name="Google Shape;214;p25"/>
          <p:cNvPicPr preferRelativeResize="0"/>
          <p:nvPr/>
        </p:nvPicPr>
        <p:blipFill rotWithShape="1">
          <a:blip r:embed="rId3">
            <a:alphaModFix/>
          </a:blip>
          <a:srcRect b="0" l="0" r="0" t="0"/>
          <a:stretch/>
        </p:blipFill>
        <p:spPr>
          <a:xfrm>
            <a:off x="7877050" y="3168125"/>
            <a:ext cx="759000" cy="75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Definition of GraphQL</a:t>
            </a:r>
            <a:endParaRPr/>
          </a:p>
        </p:txBody>
      </p:sp>
      <p:sp>
        <p:nvSpPr>
          <p:cNvPr id="220" name="Google Shape;220;p2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its simplest form</a:t>
            </a:r>
            <a:endParaRPr/>
          </a:p>
        </p:txBody>
      </p:sp>
      <p:sp>
        <p:nvSpPr>
          <p:cNvPr id="221" name="Google Shape;221;p26"/>
          <p:cNvSpPr txBox="1"/>
          <p:nvPr>
            <p:ph idx="2" type="body"/>
          </p:nvPr>
        </p:nvSpPr>
        <p:spPr>
          <a:xfrm>
            <a:off x="5207250" y="1891200"/>
            <a:ext cx="3374400" cy="13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800"/>
              <a:t>GraphQL is a query language for querying data from various source of data from client-side applications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Component</a:t>
            </a:r>
            <a:endParaRPr/>
          </a:p>
        </p:txBody>
      </p:sp>
      <p:sp>
        <p:nvSpPr>
          <p:cNvPr id="227" name="Google Shape;227;p2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3 key components</a:t>
            </a:r>
            <a:endParaRPr/>
          </a:p>
        </p:txBody>
      </p:sp>
      <p:sp>
        <p:nvSpPr>
          <p:cNvPr id="228" name="Google Shape;228;p27"/>
          <p:cNvSpPr txBox="1"/>
          <p:nvPr>
            <p:ph idx="2" type="body"/>
          </p:nvPr>
        </p:nvSpPr>
        <p:spPr>
          <a:xfrm>
            <a:off x="5167625" y="1784100"/>
            <a:ext cx="3374400" cy="157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id" sz="1800"/>
              <a:t>Schema</a:t>
            </a:r>
            <a:endParaRPr sz="1800"/>
          </a:p>
          <a:p>
            <a:pPr indent="-342900" lvl="0" marL="457200" rtl="0" algn="l">
              <a:spcBef>
                <a:spcPts val="1000"/>
              </a:spcBef>
              <a:spcAft>
                <a:spcPts val="0"/>
              </a:spcAft>
              <a:buSzPts val="1800"/>
              <a:buAutoNum type="arabicPeriod"/>
            </a:pPr>
            <a:r>
              <a:rPr lang="id" sz="1800"/>
              <a:t>Query</a:t>
            </a:r>
            <a:endParaRPr sz="1800"/>
          </a:p>
          <a:p>
            <a:pPr indent="-342900" lvl="0" marL="457200" rtl="0" algn="l">
              <a:spcBef>
                <a:spcPts val="1000"/>
              </a:spcBef>
              <a:spcAft>
                <a:spcPts val="1000"/>
              </a:spcAft>
              <a:buSzPts val="1800"/>
              <a:buAutoNum type="arabicPeriod"/>
            </a:pPr>
            <a:r>
              <a:rPr lang="id" sz="1800"/>
              <a:t>Resolver</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Schema</a:t>
            </a:r>
            <a:endParaRPr/>
          </a:p>
        </p:txBody>
      </p:sp>
      <p:sp>
        <p:nvSpPr>
          <p:cNvPr id="234" name="Google Shape;234;p2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example </a:t>
            </a:r>
            <a:r>
              <a:rPr lang="id">
                <a:highlight>
                  <a:srgbClr val="FAFAFA"/>
                </a:highlight>
                <a:latin typeface="Montserrat"/>
                <a:ea typeface="Montserrat"/>
                <a:cs typeface="Montserrat"/>
                <a:sym typeface="Montserrat"/>
              </a:rPr>
              <a:t>schema.graphql</a:t>
            </a:r>
            <a:endParaRPr>
              <a:highlight>
                <a:srgbClr val="FAFAFA"/>
              </a:highlight>
              <a:latin typeface="Montserrat"/>
              <a:ea typeface="Montserrat"/>
              <a:cs typeface="Montserrat"/>
              <a:sym typeface="Montserrat"/>
            </a:endParaRPr>
          </a:p>
        </p:txBody>
      </p:sp>
      <p:sp>
        <p:nvSpPr>
          <p:cNvPr id="235" name="Google Shape;235;p28"/>
          <p:cNvSpPr txBox="1"/>
          <p:nvPr/>
        </p:nvSpPr>
        <p:spPr>
          <a:xfrm>
            <a:off x="4857700" y="276950"/>
            <a:ext cx="3985200" cy="45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solidFill>
                  <a:srgbClr val="B11A04"/>
                </a:solidFill>
                <a:highlight>
                  <a:srgbClr val="FFFFFF"/>
                </a:highlight>
                <a:latin typeface="Roboto Mono"/>
                <a:ea typeface="Roboto Mono"/>
                <a:cs typeface="Roboto Mono"/>
                <a:sym typeface="Roboto Mono"/>
              </a:rPr>
              <a:t>type</a:t>
            </a:r>
            <a:r>
              <a:rPr lang="id" sz="900">
                <a:solidFill>
                  <a:srgbClr val="202020"/>
                </a:solidFill>
                <a:highlight>
                  <a:srgbClr val="FFFFFF"/>
                </a:highlight>
                <a:latin typeface="Roboto Mono"/>
                <a:ea typeface="Roboto Mono"/>
                <a:cs typeface="Roboto Mono"/>
                <a:sym typeface="Roboto Mono"/>
              </a:rPr>
              <a:t> User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id</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ID</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name</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String</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age</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Int</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hobbies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r>
              <a:rPr lang="id" sz="900">
                <a:solidFill>
                  <a:srgbClr val="CA9800"/>
                </a:solidFill>
                <a:highlight>
                  <a:srgbClr val="FFFFFF"/>
                </a:highlight>
                <a:latin typeface="Roboto Mono"/>
                <a:ea typeface="Roboto Mono"/>
                <a:cs typeface="Roboto Mono"/>
                <a:sym typeface="Roboto Mono"/>
              </a:rPr>
              <a:t>Hobby</a:t>
            </a:r>
            <a:r>
              <a:rPr lang="id" sz="900">
                <a:solidFill>
                  <a:srgbClr val="555555"/>
                </a:solidFill>
                <a:highlight>
                  <a:srgbClr val="FFFFFF"/>
                </a:highlight>
                <a:latin typeface="Roboto Mono"/>
                <a:ea typeface="Roboto Mono"/>
                <a:cs typeface="Roboto Mono"/>
                <a:sym typeface="Roboto Mono"/>
              </a:rPr>
              <a:t>]</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br>
              <a:rPr lang="id" sz="900">
                <a:solidFill>
                  <a:srgbClr val="555555"/>
                </a:solidFill>
                <a:highlight>
                  <a:srgbClr val="FFFFFF"/>
                </a:highlight>
                <a:latin typeface="Roboto Mono"/>
                <a:ea typeface="Roboto Mono"/>
                <a:cs typeface="Roboto Mono"/>
                <a:sym typeface="Roboto Mono"/>
              </a:rPr>
            </a:br>
            <a:br>
              <a:rPr lang="id" sz="900">
                <a:solidFill>
                  <a:srgbClr val="555555"/>
                </a:solidFill>
                <a:highlight>
                  <a:srgbClr val="FFFFFF"/>
                </a:highlight>
                <a:latin typeface="Roboto Mono"/>
                <a:ea typeface="Roboto Mono"/>
                <a:cs typeface="Roboto Mono"/>
                <a:sym typeface="Roboto Mono"/>
              </a:rPr>
            </a:br>
            <a:r>
              <a:rPr lang="id" sz="900">
                <a:solidFill>
                  <a:srgbClr val="B11A04"/>
                </a:solidFill>
                <a:highlight>
                  <a:srgbClr val="FFFFFF"/>
                </a:highlight>
                <a:latin typeface="Roboto Mono"/>
                <a:ea typeface="Roboto Mono"/>
                <a:cs typeface="Roboto Mono"/>
                <a:sym typeface="Roboto Mono"/>
              </a:rPr>
              <a:t>type</a:t>
            </a:r>
            <a:r>
              <a:rPr lang="id" sz="900">
                <a:solidFill>
                  <a:srgbClr val="202020"/>
                </a:solidFill>
                <a:highlight>
                  <a:srgbClr val="FFFFFF"/>
                </a:highlight>
                <a:latin typeface="Roboto Mono"/>
                <a:ea typeface="Roboto Mono"/>
                <a:cs typeface="Roboto Mono"/>
                <a:sym typeface="Roboto Mono"/>
              </a:rPr>
              <a:t> Hobby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id</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ID</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activity</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String</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users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r>
              <a:rPr lang="id" sz="900">
                <a:solidFill>
                  <a:srgbClr val="CA9800"/>
                </a:solidFill>
                <a:highlight>
                  <a:srgbClr val="FFFFFF"/>
                </a:highlight>
                <a:latin typeface="Roboto Mono"/>
                <a:ea typeface="Roboto Mono"/>
                <a:cs typeface="Roboto Mono"/>
                <a:sym typeface="Roboto Mono"/>
              </a:rPr>
              <a:t>User</a:t>
            </a:r>
            <a:r>
              <a:rPr lang="id" sz="900">
                <a:solidFill>
                  <a:srgbClr val="555555"/>
                </a:solidFill>
                <a:highlight>
                  <a:srgbClr val="FFFFFF"/>
                </a:highlight>
                <a:latin typeface="Roboto Mono"/>
                <a:ea typeface="Roboto Mono"/>
                <a:cs typeface="Roboto Mono"/>
                <a:sym typeface="Roboto Mono"/>
              </a:rPr>
              <a:t>]</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B11A04"/>
                </a:solidFill>
                <a:highlight>
                  <a:srgbClr val="FFFFFF"/>
                </a:highlight>
                <a:latin typeface="Roboto Mono"/>
                <a:ea typeface="Roboto Mono"/>
                <a:cs typeface="Roboto Mono"/>
                <a:sym typeface="Roboto Mono"/>
              </a:rPr>
              <a:t>type</a:t>
            </a:r>
            <a:r>
              <a:rPr lang="id" sz="900">
                <a:solidFill>
                  <a:srgbClr val="202020"/>
                </a:solidFill>
                <a:highlight>
                  <a:srgbClr val="FFFFFF"/>
                </a:highlight>
                <a:latin typeface="Roboto Mono"/>
                <a:ea typeface="Roboto Mono"/>
                <a:cs typeface="Roboto Mono"/>
                <a:sym typeface="Roboto Mono"/>
              </a:rPr>
              <a:t> Query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users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User</a:t>
            </a:r>
            <a:r>
              <a:rPr lang="id" sz="900">
                <a:solidFill>
                  <a:srgbClr val="202020"/>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user(name: </a:t>
            </a:r>
            <a:r>
              <a:rPr lang="id" sz="900">
                <a:solidFill>
                  <a:srgbClr val="CA9800"/>
                </a:solidFill>
                <a:highlight>
                  <a:srgbClr val="FFFFFF"/>
                </a:highlight>
                <a:latin typeface="Roboto Mono"/>
                <a:ea typeface="Roboto Mono"/>
                <a:cs typeface="Roboto Mono"/>
                <a:sym typeface="Roboto Mono"/>
              </a:rPr>
              <a:t>String</a:t>
            </a:r>
            <a:r>
              <a:rPr lang="id" sz="900">
                <a:solidFill>
                  <a:srgbClr val="1F61A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User</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hobbies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Hobby</a:t>
            </a:r>
            <a:r>
              <a:rPr lang="id" sz="900">
                <a:solidFill>
                  <a:srgbClr val="20202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hobby(activity: </a:t>
            </a:r>
            <a:r>
              <a:rPr lang="id" sz="900">
                <a:solidFill>
                  <a:srgbClr val="CA9800"/>
                </a:solidFill>
                <a:highlight>
                  <a:srgbClr val="FFFFFF"/>
                </a:highlight>
                <a:latin typeface="Roboto Mono"/>
                <a:ea typeface="Roboto Mono"/>
                <a:cs typeface="Roboto Mono"/>
                <a:sym typeface="Roboto Mono"/>
              </a:rPr>
              <a:t>String</a:t>
            </a:r>
            <a:r>
              <a:rPr lang="id" sz="900">
                <a:solidFill>
                  <a:srgbClr val="1F61A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Hobby</a:t>
            </a:r>
            <a:endParaRPr sz="900">
              <a:solidFill>
                <a:srgbClr val="CA980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B11A04"/>
                </a:solidFill>
                <a:highlight>
                  <a:srgbClr val="FFFFFF"/>
                </a:highlight>
                <a:latin typeface="Roboto Mono"/>
                <a:ea typeface="Roboto Mono"/>
                <a:cs typeface="Roboto Mono"/>
                <a:sym typeface="Roboto Mono"/>
              </a:rPr>
              <a:t>type</a:t>
            </a:r>
            <a:r>
              <a:rPr lang="id" sz="900">
                <a:solidFill>
                  <a:srgbClr val="202020"/>
                </a:solidFill>
                <a:highlight>
                  <a:srgbClr val="FFFFFF"/>
                </a:highlight>
                <a:latin typeface="Roboto Mono"/>
                <a:ea typeface="Roboto Mono"/>
                <a:cs typeface="Roboto Mono"/>
                <a:sym typeface="Roboto Mono"/>
              </a:rPr>
              <a:t> Mutation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addUser(name: </a:t>
            </a:r>
            <a:r>
              <a:rPr lang="id" sz="900">
                <a:solidFill>
                  <a:srgbClr val="CA9800"/>
                </a:solidFill>
                <a:highlight>
                  <a:srgbClr val="FFFFFF"/>
                </a:highlight>
                <a:latin typeface="Roboto Mono"/>
                <a:ea typeface="Roboto Mono"/>
                <a:cs typeface="Roboto Mono"/>
                <a:sym typeface="Roboto Mono"/>
              </a:rPr>
              <a:t>String</a:t>
            </a:r>
            <a:r>
              <a:rPr lang="id" sz="900">
                <a:solidFill>
                  <a:srgbClr val="1F61A0"/>
                </a:solidFill>
                <a:highlight>
                  <a:srgbClr val="FFFFFF"/>
                </a:highlight>
                <a:latin typeface="Roboto Mono"/>
                <a:ea typeface="Roboto Mono"/>
                <a:cs typeface="Roboto Mono"/>
                <a:sym typeface="Roboto Mono"/>
              </a:rPr>
              <a:t>!, age: </a:t>
            </a:r>
            <a:r>
              <a:rPr lang="id" sz="900">
                <a:solidFill>
                  <a:srgbClr val="CA9800"/>
                </a:solidFill>
                <a:highlight>
                  <a:srgbClr val="FFFFFF"/>
                </a:highlight>
                <a:latin typeface="Roboto Mono"/>
                <a:ea typeface="Roboto Mono"/>
                <a:cs typeface="Roboto Mono"/>
                <a:sym typeface="Roboto Mono"/>
              </a:rPr>
              <a:t>Int</a:t>
            </a:r>
            <a:r>
              <a:rPr lang="id" sz="900">
                <a:solidFill>
                  <a:srgbClr val="1F61A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User</a:t>
            </a:r>
            <a:r>
              <a:rPr lang="id" sz="900">
                <a:solidFill>
                  <a:srgbClr val="202020"/>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addHobby(activity: </a:t>
            </a:r>
            <a:r>
              <a:rPr lang="id" sz="900">
                <a:solidFill>
                  <a:srgbClr val="CA9800"/>
                </a:solidFill>
                <a:highlight>
                  <a:srgbClr val="FFFFFF"/>
                </a:highlight>
                <a:latin typeface="Roboto Mono"/>
                <a:ea typeface="Roboto Mono"/>
                <a:cs typeface="Roboto Mono"/>
                <a:sym typeface="Roboto Mono"/>
              </a:rPr>
              <a:t>String</a:t>
            </a:r>
            <a:r>
              <a:rPr lang="id" sz="900">
                <a:solidFill>
                  <a:srgbClr val="1F61A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Hobby</a:t>
            </a:r>
            <a:r>
              <a:rPr lang="id" sz="900">
                <a:solidFill>
                  <a:srgbClr val="20202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B11A04"/>
                </a:solidFill>
                <a:highlight>
                  <a:srgbClr val="FFFFFF"/>
                </a:highlight>
                <a:latin typeface="Roboto Mono"/>
                <a:ea typeface="Roboto Mono"/>
                <a:cs typeface="Roboto Mono"/>
                <a:sym typeface="Roboto Mono"/>
              </a:rPr>
              <a:t>schema</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11A04"/>
                </a:solidFill>
                <a:highlight>
                  <a:srgbClr val="FFFFFF"/>
                </a:highlight>
                <a:latin typeface="Roboto Mono"/>
                <a:ea typeface="Roboto Mono"/>
                <a:cs typeface="Roboto Mono"/>
                <a:sym typeface="Roboto Mono"/>
              </a:rPr>
              <a:t>query</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Query</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11A04"/>
                </a:solidFill>
                <a:highlight>
                  <a:srgbClr val="FFFFFF"/>
                </a:highlight>
                <a:latin typeface="Roboto Mono"/>
                <a:ea typeface="Roboto Mono"/>
                <a:cs typeface="Roboto Mono"/>
                <a:sym typeface="Roboto Mono"/>
              </a:rPr>
              <a:t>mutation</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CA9800"/>
                </a:solidFill>
                <a:highlight>
                  <a:srgbClr val="FFFFFF"/>
                </a:highlight>
                <a:latin typeface="Roboto Mono"/>
                <a:ea typeface="Roboto Mono"/>
                <a:cs typeface="Roboto Mono"/>
                <a:sym typeface="Roboto Mono"/>
              </a:rPr>
              <a:t>Mutation</a:t>
            </a:r>
            <a:br>
              <a:rPr lang="id" sz="900">
                <a:solidFill>
                  <a:srgbClr val="202020"/>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idx="1" type="subTitle"/>
          </p:nvPr>
        </p:nvSpPr>
        <p:spPr>
          <a:xfrm>
            <a:off x="724950" y="2057400"/>
            <a:ext cx="3300900" cy="26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A resolver function receives </a:t>
            </a:r>
            <a:r>
              <a:rPr b="1" lang="id" sz="1100"/>
              <a:t>four </a:t>
            </a:r>
            <a:r>
              <a:rPr lang="id" sz="1100"/>
              <a:t>arguments :</a:t>
            </a:r>
            <a:endParaRPr sz="1100"/>
          </a:p>
          <a:p>
            <a:pPr indent="-159849" lvl="0" marL="269999" rtl="0" algn="l">
              <a:spcBef>
                <a:spcPts val="0"/>
              </a:spcBef>
              <a:spcAft>
                <a:spcPts val="0"/>
              </a:spcAft>
              <a:buSzPts val="1100"/>
              <a:buChar char="●"/>
            </a:pPr>
            <a:r>
              <a:rPr lang="id" sz="1100">
                <a:highlight>
                  <a:schemeClr val="lt1"/>
                </a:highlight>
                <a:latin typeface="Montserrat"/>
                <a:ea typeface="Montserrat"/>
                <a:cs typeface="Montserrat"/>
                <a:sym typeface="Montserrat"/>
              </a:rPr>
              <a:t>obj </a:t>
            </a:r>
            <a:r>
              <a:rPr lang="id" sz="1100"/>
              <a:t>The </a:t>
            </a:r>
            <a:r>
              <a:rPr b="1" lang="id" sz="1100"/>
              <a:t>previous object</a:t>
            </a:r>
            <a:r>
              <a:rPr lang="id" sz="1100"/>
              <a:t>, which for a field on the root Query type is often not used.</a:t>
            </a:r>
            <a:endParaRPr sz="1100"/>
          </a:p>
          <a:p>
            <a:pPr indent="-159849" lvl="0" marL="269999" rtl="0" algn="l">
              <a:spcBef>
                <a:spcPts val="0"/>
              </a:spcBef>
              <a:spcAft>
                <a:spcPts val="0"/>
              </a:spcAft>
              <a:buSzPts val="1100"/>
              <a:buChar char="●"/>
            </a:pPr>
            <a:r>
              <a:rPr lang="id" sz="1100">
                <a:highlight>
                  <a:schemeClr val="lt1"/>
                </a:highlight>
                <a:latin typeface="Montserrat"/>
                <a:ea typeface="Montserrat"/>
                <a:cs typeface="Montserrat"/>
                <a:sym typeface="Montserrat"/>
              </a:rPr>
              <a:t>args </a:t>
            </a:r>
            <a:r>
              <a:rPr lang="id" sz="1100"/>
              <a:t>The </a:t>
            </a:r>
            <a:r>
              <a:rPr b="1" lang="id" sz="1100"/>
              <a:t>arguments provided</a:t>
            </a:r>
            <a:r>
              <a:rPr lang="id" sz="1100"/>
              <a:t> to the field in the GraphQL query.</a:t>
            </a:r>
            <a:endParaRPr sz="1100"/>
          </a:p>
          <a:p>
            <a:pPr indent="-159849" lvl="0" marL="269999" rtl="0" algn="l">
              <a:spcBef>
                <a:spcPts val="0"/>
              </a:spcBef>
              <a:spcAft>
                <a:spcPts val="0"/>
              </a:spcAft>
              <a:buSzPts val="1100"/>
              <a:buChar char="●"/>
            </a:pPr>
            <a:r>
              <a:rPr lang="id" sz="1100">
                <a:highlight>
                  <a:schemeClr val="lt1"/>
                </a:highlight>
                <a:latin typeface="Montserrat"/>
                <a:ea typeface="Montserrat"/>
                <a:cs typeface="Montserrat"/>
                <a:sym typeface="Montserrat"/>
              </a:rPr>
              <a:t>context </a:t>
            </a:r>
            <a:r>
              <a:rPr lang="id" sz="1100"/>
              <a:t>A </a:t>
            </a:r>
            <a:r>
              <a:rPr b="1" lang="id" sz="1100"/>
              <a:t>value which is provided to every resolver</a:t>
            </a:r>
            <a:r>
              <a:rPr lang="id" sz="1100"/>
              <a:t> and holds important contextual information like the currently logged in user, or access to a database.</a:t>
            </a:r>
            <a:endParaRPr sz="1100"/>
          </a:p>
          <a:p>
            <a:pPr indent="-159849" lvl="0" marL="269999" rtl="0" algn="l">
              <a:spcBef>
                <a:spcPts val="0"/>
              </a:spcBef>
              <a:spcAft>
                <a:spcPts val="0"/>
              </a:spcAft>
              <a:buSzPts val="1100"/>
              <a:buChar char="●"/>
            </a:pPr>
            <a:r>
              <a:rPr lang="id" sz="1100">
                <a:highlight>
                  <a:schemeClr val="lt1"/>
                </a:highlight>
                <a:latin typeface="Montserrat"/>
                <a:ea typeface="Montserrat"/>
                <a:cs typeface="Montserrat"/>
                <a:sym typeface="Montserrat"/>
              </a:rPr>
              <a:t>info </a:t>
            </a:r>
            <a:r>
              <a:rPr lang="id" sz="1100"/>
              <a:t>A value which holds </a:t>
            </a:r>
            <a:r>
              <a:rPr b="1" lang="id" sz="1100"/>
              <a:t>field-specific information relevant</a:t>
            </a:r>
            <a:r>
              <a:rPr lang="id" sz="1100"/>
              <a:t> to the current query as well as the schema details.</a:t>
            </a:r>
            <a:endParaRPr sz="1100"/>
          </a:p>
          <a:p>
            <a:pPr indent="0" lvl="0" marL="0" rtl="0" algn="l">
              <a:spcBef>
                <a:spcPts val="0"/>
              </a:spcBef>
              <a:spcAft>
                <a:spcPts val="0"/>
              </a:spcAft>
              <a:buNone/>
            </a:pPr>
            <a:br>
              <a:rPr lang="id" sz="1100"/>
            </a:br>
            <a:r>
              <a:rPr lang="id"/>
              <a:t>example in JS</a:t>
            </a:r>
            <a:endParaRPr/>
          </a:p>
        </p:txBody>
      </p:sp>
      <p:sp>
        <p:nvSpPr>
          <p:cNvPr id="241" name="Google Shape;241;p29"/>
          <p:cNvSpPr txBox="1"/>
          <p:nvPr>
            <p:ph type="title"/>
          </p:nvPr>
        </p:nvSpPr>
        <p:spPr>
          <a:xfrm>
            <a:off x="730000" y="1318650"/>
            <a:ext cx="33009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Resolver</a:t>
            </a:r>
            <a:endParaRPr/>
          </a:p>
        </p:txBody>
      </p:sp>
      <p:sp>
        <p:nvSpPr>
          <p:cNvPr id="242" name="Google Shape;242;p29"/>
          <p:cNvSpPr txBox="1"/>
          <p:nvPr/>
        </p:nvSpPr>
        <p:spPr>
          <a:xfrm>
            <a:off x="4857700" y="600150"/>
            <a:ext cx="3985200" cy="3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Query</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33086"/>
                </a:solidFill>
                <a:highlight>
                  <a:srgbClr val="FFFFFF"/>
                </a:highlight>
                <a:latin typeface="Roboto Mono"/>
                <a:ea typeface="Roboto Mono"/>
                <a:cs typeface="Roboto Mono"/>
                <a:sym typeface="Roboto Mono"/>
              </a:rPr>
              <a:t>user</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obj</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args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info</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11A04"/>
                </a:solidFill>
                <a:highlight>
                  <a:srgbClr val="FFFFFF"/>
                </a:highlight>
                <a:latin typeface="Roboto Mono"/>
                <a:ea typeface="Roboto Mono"/>
                <a:cs typeface="Roboto Mono"/>
                <a:sym typeface="Roboto Mono"/>
              </a:rPr>
              <a:t>return</a:t>
            </a:r>
            <a:r>
              <a:rPr lang="id" sz="900">
                <a:solidFill>
                  <a:srgbClr val="202020"/>
                </a:solidFill>
                <a:highlight>
                  <a:srgbClr val="FFFFFF"/>
                </a:highlight>
                <a:latin typeface="Roboto Mono"/>
                <a:ea typeface="Roboto Mono"/>
                <a:cs typeface="Roboto Mono"/>
                <a:sym typeface="Roboto Mono"/>
              </a:rPr>
              <a: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db</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getUserByName</a:t>
            </a:r>
            <a:r>
              <a:rPr lang="id" sz="900">
                <a:solidFill>
                  <a:srgbClr val="202020"/>
                </a:solidFill>
                <a:highlight>
                  <a:srgbClr val="FFFFFF"/>
                </a:highlight>
                <a:latin typeface="Roboto Mono"/>
                <a:ea typeface="Roboto Mono"/>
                <a:cs typeface="Roboto Mono"/>
                <a:sym typeface="Roboto Mono"/>
              </a:rPr>
              <a:t>(args.name)</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then</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userData =&gt; </a:t>
            </a:r>
            <a:r>
              <a:rPr lang="id" sz="900">
                <a:solidFill>
                  <a:srgbClr val="B11A04"/>
                </a:solidFill>
                <a:highlight>
                  <a:srgbClr val="FFFFFF"/>
                </a:highlight>
                <a:latin typeface="Roboto Mono"/>
                <a:ea typeface="Roboto Mono"/>
                <a:cs typeface="Roboto Mono"/>
                <a:sym typeface="Roboto Mono"/>
              </a:rPr>
              <a:t>new</a:t>
            </a:r>
            <a:r>
              <a:rPr lang="id" sz="900">
                <a:solidFill>
                  <a:srgbClr val="202020"/>
                </a:solidFill>
                <a:highlight>
                  <a:srgbClr val="FFFFFF"/>
                </a:highlight>
                <a:latin typeface="Roboto Mono"/>
                <a:ea typeface="Roboto Mono"/>
                <a:cs typeface="Roboto Mono"/>
                <a:sym typeface="Roboto Mono"/>
              </a:rPr>
              <a:t> User</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userData</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br>
              <a:rPr lang="id" sz="900">
                <a:solidFill>
                  <a:srgbClr val="202020"/>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Mutation</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33086"/>
                </a:solidFill>
                <a:highlight>
                  <a:srgbClr val="FFFFFF"/>
                </a:highlight>
                <a:latin typeface="Roboto Mono"/>
                <a:ea typeface="Roboto Mono"/>
                <a:cs typeface="Roboto Mono"/>
                <a:sym typeface="Roboto Mono"/>
              </a:rPr>
              <a:t>AddUser</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obj</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args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info</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11A04"/>
                </a:solidFill>
                <a:highlight>
                  <a:srgbClr val="FFFFFF"/>
                </a:highlight>
                <a:latin typeface="Roboto Mono"/>
                <a:ea typeface="Roboto Mono"/>
                <a:cs typeface="Roboto Mono"/>
                <a:sym typeface="Roboto Mono"/>
              </a:rPr>
              <a:t>return</a:t>
            </a:r>
            <a:r>
              <a:rPr lang="id" sz="900">
                <a:solidFill>
                  <a:srgbClr val="202020"/>
                </a:solidFill>
                <a:highlight>
                  <a:srgbClr val="FFFFFF"/>
                </a:highlight>
                <a:latin typeface="Roboto Mono"/>
                <a:ea typeface="Roboto Mono"/>
                <a:cs typeface="Roboto Mono"/>
                <a:sym typeface="Roboto Mono"/>
              </a:rPr>
              <a: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db</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addUser</a:t>
            </a:r>
            <a:r>
              <a:rPr lang="id" sz="900">
                <a:solidFill>
                  <a:srgbClr val="202020"/>
                </a:solidFill>
                <a:highlight>
                  <a:srgbClr val="FFFFFF"/>
                </a:highlight>
                <a:latin typeface="Roboto Mono"/>
                <a:ea typeface="Roboto Mono"/>
                <a:cs typeface="Roboto Mono"/>
                <a:sym typeface="Roboto Mono"/>
              </a:rPr>
              <a:t>(args)</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then</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userData =&gt; </a:t>
            </a:r>
            <a:r>
              <a:rPr lang="id" sz="900">
                <a:solidFill>
                  <a:srgbClr val="B11A04"/>
                </a:solidFill>
                <a:highlight>
                  <a:srgbClr val="FFFFFF"/>
                </a:highlight>
                <a:latin typeface="Roboto Mono"/>
                <a:ea typeface="Roboto Mono"/>
                <a:cs typeface="Roboto Mono"/>
                <a:sym typeface="Roboto Mono"/>
              </a:rPr>
              <a:t>new</a:t>
            </a:r>
            <a:r>
              <a:rPr lang="id" sz="900">
                <a:solidFill>
                  <a:srgbClr val="202020"/>
                </a:solidFill>
                <a:highlight>
                  <a:srgbClr val="FFFFFF"/>
                </a:highlight>
                <a:latin typeface="Roboto Mono"/>
                <a:ea typeface="Roboto Mono"/>
                <a:cs typeface="Roboto Mono"/>
                <a:sym typeface="Roboto Mono"/>
              </a:rPr>
              <a:t> User</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userData</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br>
              <a:rPr lang="id" sz="900">
                <a:solidFill>
                  <a:srgbClr val="202020"/>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User</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33086"/>
                </a:solidFill>
                <a:highlight>
                  <a:srgbClr val="FFFFFF"/>
                </a:highlight>
                <a:latin typeface="Roboto Mono"/>
                <a:ea typeface="Roboto Mono"/>
                <a:cs typeface="Roboto Mono"/>
                <a:sym typeface="Roboto Mono"/>
              </a:rPr>
              <a:t>hobbies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obj</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args</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info</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B11A04"/>
                </a:solidFill>
                <a:highlight>
                  <a:srgbClr val="FFFFFF"/>
                </a:highlight>
                <a:latin typeface="Roboto Mono"/>
                <a:ea typeface="Roboto Mono"/>
                <a:cs typeface="Roboto Mono"/>
                <a:sym typeface="Roboto Mono"/>
              </a:rPr>
              <a:t>return</a:t>
            </a:r>
            <a:r>
              <a:rPr lang="id" sz="900">
                <a:solidFill>
                  <a:srgbClr val="202020"/>
                </a:solidFill>
                <a:highlight>
                  <a:srgbClr val="FFFFFF"/>
                </a:highlight>
                <a:latin typeface="Roboto Mono"/>
                <a:ea typeface="Roboto Mono"/>
                <a:cs typeface="Roboto Mono"/>
                <a:sym typeface="Roboto Mono"/>
              </a:rPr>
              <a:t> obj</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hobbyIDs</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map</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id =&gt; context</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db</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getHobbyByID</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id</a:t>
            </a:r>
            <a:r>
              <a:rPr lang="id" sz="900">
                <a:solidFill>
                  <a:srgbClr val="555555"/>
                </a:solidFill>
                <a:highlight>
                  <a:srgbClr val="FFFFFF"/>
                </a:highlight>
                <a:latin typeface="Roboto Mono"/>
                <a:ea typeface="Roboto Mono"/>
                <a:cs typeface="Roboto Mono"/>
                <a:sym typeface="Roboto Mono"/>
              </a:rPr>
              <a:t>).</a:t>
            </a:r>
            <a:r>
              <a:rPr lang="id" sz="900">
                <a:solidFill>
                  <a:srgbClr val="B33086"/>
                </a:solidFill>
                <a:highlight>
                  <a:srgbClr val="FFFFFF"/>
                </a:highlight>
                <a:latin typeface="Roboto Mono"/>
                <a:ea typeface="Roboto Mono"/>
                <a:cs typeface="Roboto Mono"/>
                <a:sym typeface="Roboto Mono"/>
              </a:rPr>
              <a:t>then</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hobbyData =&gt; </a:t>
            </a:r>
            <a:r>
              <a:rPr lang="id" sz="900">
                <a:solidFill>
                  <a:srgbClr val="B11A04"/>
                </a:solidFill>
                <a:highlight>
                  <a:srgbClr val="FFFFFF"/>
                </a:highlight>
                <a:latin typeface="Roboto Mono"/>
                <a:ea typeface="Roboto Mono"/>
                <a:cs typeface="Roboto Mono"/>
                <a:sym typeface="Roboto Mono"/>
              </a:rPr>
              <a:t>new</a:t>
            </a:r>
            <a:r>
              <a:rPr lang="id" sz="900">
                <a:solidFill>
                  <a:srgbClr val="202020"/>
                </a:solidFill>
                <a:highlight>
                  <a:srgbClr val="FFFFFF"/>
                </a:highlight>
                <a:latin typeface="Roboto Mono"/>
                <a:ea typeface="Roboto Mono"/>
                <a:cs typeface="Roboto Mono"/>
                <a:sym typeface="Roboto Mono"/>
              </a:rPr>
              <a:t> Hobby</a:t>
            </a:r>
            <a:r>
              <a:rPr lang="id" sz="900">
                <a:solidFill>
                  <a:srgbClr val="555555"/>
                </a:solidFill>
                <a:highlight>
                  <a:srgbClr val="FFFFFF"/>
                </a:highlight>
                <a:latin typeface="Roboto Mono"/>
                <a:ea typeface="Roboto Mono"/>
                <a:cs typeface="Roboto Mono"/>
                <a:sym typeface="Roboto Mono"/>
              </a:rPr>
              <a:t>(</a:t>
            </a:r>
            <a:r>
              <a:rPr lang="id" sz="900">
                <a:solidFill>
                  <a:srgbClr val="202020"/>
                </a:solidFill>
                <a:highlight>
                  <a:srgbClr val="FFFFFF"/>
                </a:highlight>
                <a:latin typeface="Roboto Mono"/>
                <a:ea typeface="Roboto Mono"/>
                <a:cs typeface="Roboto Mono"/>
                <a:sym typeface="Roboto Mono"/>
              </a:rPr>
              <a:t>hobbyData</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555555"/>
              </a:solidFill>
              <a:highlight>
                <a:srgbClr val="FFFFFF"/>
              </a:highlight>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Query</a:t>
            </a:r>
            <a:endParaRPr/>
          </a:p>
        </p:txBody>
      </p:sp>
      <p:sp>
        <p:nvSpPr>
          <p:cNvPr id="248" name="Google Shape;248;p3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example</a:t>
            </a:r>
            <a:endParaRPr/>
          </a:p>
        </p:txBody>
      </p:sp>
      <p:sp>
        <p:nvSpPr>
          <p:cNvPr id="249" name="Google Shape;249;p30"/>
          <p:cNvSpPr txBox="1"/>
          <p:nvPr/>
        </p:nvSpPr>
        <p:spPr>
          <a:xfrm>
            <a:off x="4884050" y="1963325"/>
            <a:ext cx="1987200" cy="15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query {</a:t>
            </a:r>
            <a:br>
              <a:rPr lang="id" sz="900">
                <a:solidFill>
                  <a:srgbClr val="202020"/>
                </a:solidFill>
                <a:highlight>
                  <a:srgbClr val="FFFFFF"/>
                </a:highlight>
                <a:latin typeface="Roboto Mono"/>
                <a:ea typeface="Roboto Mono"/>
                <a:cs typeface="Roboto Mono"/>
                <a:sym typeface="Roboto Mono"/>
              </a:rPr>
            </a:br>
            <a:r>
              <a:rPr lang="id" sz="900">
                <a:solidFill>
                  <a:srgbClr val="202020"/>
                </a:solidFill>
                <a:highlight>
                  <a:srgbClr val="FFFFFF"/>
                </a:highlight>
                <a:latin typeface="Roboto Mono"/>
                <a:ea typeface="Roboto Mono"/>
                <a:cs typeface="Roboto Mono"/>
                <a:sym typeface="Roboto Mono"/>
              </a:rPr>
              <a:t>  u</a:t>
            </a:r>
            <a:r>
              <a:rPr lang="id" sz="900">
                <a:solidFill>
                  <a:srgbClr val="202020"/>
                </a:solidFill>
                <a:highlight>
                  <a:srgbClr val="FFFFFF"/>
                </a:highlight>
                <a:latin typeface="Roboto Mono"/>
                <a:ea typeface="Roboto Mono"/>
                <a:cs typeface="Roboto Mono"/>
                <a:sym typeface="Roboto Mono"/>
              </a:rPr>
              <a:t>ser(</a:t>
            </a:r>
            <a:r>
              <a:rPr lang="id" sz="900">
                <a:solidFill>
                  <a:srgbClr val="B33086"/>
                </a:solidFill>
                <a:highlight>
                  <a:srgbClr val="FFFFFF"/>
                </a:highlight>
                <a:latin typeface="Roboto Mono"/>
                <a:ea typeface="Roboto Mono"/>
                <a:cs typeface="Roboto Mono"/>
                <a:sym typeface="Roboto Mono"/>
              </a:rPr>
              <a:t>name</a:t>
            </a:r>
            <a:r>
              <a:rPr lang="id" sz="900">
                <a:solidFill>
                  <a:srgbClr val="202020"/>
                </a:solidFill>
                <a:highlight>
                  <a:srgbClr val="FFFFFF"/>
                </a:highlight>
                <a:latin typeface="Roboto Mono"/>
                <a:ea typeface="Roboto Mono"/>
                <a:cs typeface="Roboto Mono"/>
                <a:sym typeface="Roboto Mono"/>
              </a:rPr>
              <a:t>: </a:t>
            </a:r>
            <a:r>
              <a:rPr lang="id" sz="900">
                <a:solidFill>
                  <a:srgbClr val="E10098"/>
                </a:solidFill>
                <a:highlight>
                  <a:srgbClr val="FFFFFF"/>
                </a:highlight>
                <a:latin typeface="Roboto Mono"/>
                <a:ea typeface="Roboto Mono"/>
                <a:cs typeface="Roboto Mono"/>
                <a:sym typeface="Roboto Mono"/>
              </a:rPr>
              <a:t>“John”</a:t>
            </a:r>
            <a:r>
              <a:rPr lang="id" sz="900">
                <a:solidFill>
                  <a:srgbClr val="202020"/>
                </a:solidFill>
                <a:highlight>
                  <a:srgbClr val="FFFFFF"/>
                </a:highlight>
                <a:latin typeface="Roboto Mono"/>
                <a:ea typeface="Roboto Mono"/>
                <a:cs typeface="Roboto Mono"/>
                <a:sym typeface="Roboto Mono"/>
              </a:rPr>
              <a:t>)</a:t>
            </a:r>
            <a:r>
              <a:rPr lang="id" sz="900">
                <a:solidFill>
                  <a:srgbClr val="555555"/>
                </a:solidFill>
                <a:highlight>
                  <a:srgbClr val="FFFFFF"/>
                </a:highlight>
                <a:latin typeface="Roboto Mono"/>
                <a:ea typeface="Roboto Mono"/>
                <a:cs typeface="Roboto Mono"/>
                <a:sym typeface="Roboto Mono"/>
              </a:rPr>
              <a:t>{</a:t>
            </a:r>
            <a:r>
              <a:rPr lang="id" sz="900">
                <a:solidFill>
                  <a:srgbClr val="1F61A0"/>
                </a:solidFill>
                <a:highlight>
                  <a:srgbClr val="FFFFFF"/>
                </a:highlight>
                <a:latin typeface="Roboto Mono"/>
                <a:ea typeface="Roboto Mono"/>
                <a:cs typeface="Roboto Mono"/>
                <a:sym typeface="Roboto Mono"/>
              </a:rPr>
              <a:t>   </a:t>
            </a:r>
            <a:endParaRPr sz="900">
              <a:solidFill>
                <a:srgbClr val="1F61A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name</a:t>
            </a:r>
            <a:endParaRPr sz="900">
              <a:solidFill>
                <a:srgbClr val="20202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age</a:t>
            </a:r>
            <a:endParaRPr sz="900">
              <a:solidFill>
                <a:srgbClr val="555555"/>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hobbies</a:t>
            </a: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activity</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p:txBody>
      </p:sp>
      <p:sp>
        <p:nvSpPr>
          <p:cNvPr id="250" name="Google Shape;250;p30"/>
          <p:cNvSpPr txBox="1"/>
          <p:nvPr/>
        </p:nvSpPr>
        <p:spPr>
          <a:xfrm>
            <a:off x="6871250" y="1963325"/>
            <a:ext cx="1987200" cy="15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a:t>
            </a:r>
            <a:br>
              <a:rPr lang="id" sz="900">
                <a:solidFill>
                  <a:srgbClr val="202020"/>
                </a:solidFill>
                <a:highlight>
                  <a:srgbClr val="FFFFFF"/>
                </a:highlight>
                <a:latin typeface="Roboto Mono"/>
                <a:ea typeface="Roboto Mono"/>
                <a:cs typeface="Roboto Mono"/>
                <a:sym typeface="Roboto Mono"/>
              </a:rPr>
            </a:br>
            <a:r>
              <a:rPr lang="id" sz="900">
                <a:solidFill>
                  <a:srgbClr val="202020"/>
                </a:solidFill>
                <a:highlight>
                  <a:srgbClr val="FFFFFF"/>
                </a:highlight>
                <a:latin typeface="Roboto Mono"/>
                <a:ea typeface="Roboto Mono"/>
                <a:cs typeface="Roboto Mono"/>
                <a:sym typeface="Roboto Mono"/>
              </a:rPr>
              <a:t>  </a:t>
            </a:r>
            <a:r>
              <a:rPr lang="id" sz="900">
                <a:solidFill>
                  <a:srgbClr val="E10098"/>
                </a:solidFill>
                <a:highlight>
                  <a:srgbClr val="FFFFFF"/>
                </a:highlight>
                <a:latin typeface="Roboto Mono"/>
                <a:ea typeface="Roboto Mono"/>
                <a:cs typeface="Roboto Mono"/>
                <a:sym typeface="Roboto Mono"/>
              </a:rPr>
              <a:t>“user”</a:t>
            </a:r>
            <a:r>
              <a:rPr lang="id" sz="900">
                <a:solidFill>
                  <a:srgbClr val="202020"/>
                </a:solidFill>
                <a:highlight>
                  <a:srgbClr val="FFFFFF"/>
                </a:highlight>
                <a:latin typeface="Roboto Mono"/>
                <a:ea typeface="Roboto Mono"/>
                <a:cs typeface="Roboto Mono"/>
                <a:sym typeface="Roboto Mono"/>
              </a:rPr>
              <a:t>: </a:t>
            </a:r>
            <a:r>
              <a:rPr lang="id" sz="900">
                <a:solidFill>
                  <a:srgbClr val="555555"/>
                </a:solidFill>
                <a:highlight>
                  <a:srgbClr val="FFFFFF"/>
                </a:highlight>
                <a:latin typeface="Roboto Mono"/>
                <a:ea typeface="Roboto Mono"/>
                <a:cs typeface="Roboto Mono"/>
                <a:sym typeface="Roboto Mono"/>
              </a:rPr>
              <a:t>{</a:t>
            </a:r>
            <a:r>
              <a:rPr lang="id" sz="900">
                <a:solidFill>
                  <a:srgbClr val="1F61A0"/>
                </a:solidFill>
                <a:highlight>
                  <a:srgbClr val="FFFFFF"/>
                </a:highlight>
                <a:latin typeface="Roboto Mono"/>
                <a:ea typeface="Roboto Mono"/>
                <a:cs typeface="Roboto Mono"/>
                <a:sym typeface="Roboto Mono"/>
              </a:rPr>
              <a:t>   </a:t>
            </a:r>
            <a:endParaRPr sz="900">
              <a:solidFill>
                <a:srgbClr val="1F61A0"/>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1F61A0"/>
                </a:solidFill>
                <a:highlight>
                  <a:srgbClr val="FFFFFF"/>
                </a:highlight>
                <a:latin typeface="Roboto Mono"/>
                <a:ea typeface="Roboto Mono"/>
                <a:cs typeface="Roboto Mono"/>
                <a:sym typeface="Roboto Mono"/>
              </a:rPr>
              <a:t>    “name</a:t>
            </a:r>
            <a:r>
              <a:rPr lang="id" sz="900">
                <a:solidFill>
                  <a:srgbClr val="1F61A0"/>
                </a:solidFill>
                <a:highlight>
                  <a:srgbClr val="FFFFFF"/>
                </a:highlight>
                <a:latin typeface="Roboto Mono"/>
                <a:ea typeface="Roboto Mono"/>
                <a:cs typeface="Roboto Mono"/>
                <a:sym typeface="Roboto Mono"/>
              </a:rPr>
              <a:t>”:</a:t>
            </a:r>
            <a:r>
              <a:rPr lang="id" sz="900">
                <a:solidFill>
                  <a:srgbClr val="1F61A0"/>
                </a:solidFill>
                <a:highlight>
                  <a:srgbClr val="FFFFFF"/>
                </a:highlight>
                <a:latin typeface="Roboto Mono"/>
                <a:ea typeface="Roboto Mono"/>
                <a:cs typeface="Roboto Mono"/>
                <a:sym typeface="Roboto Mono"/>
              </a:rPr>
              <a:t> </a:t>
            </a:r>
            <a:r>
              <a:rPr lang="id" sz="900">
                <a:solidFill>
                  <a:srgbClr val="E10098"/>
                </a:solidFill>
                <a:highlight>
                  <a:srgbClr val="FFFFFF"/>
                </a:highlight>
                <a:latin typeface="Roboto Mono"/>
                <a:ea typeface="Roboto Mono"/>
                <a:cs typeface="Roboto Mono"/>
                <a:sym typeface="Roboto Mono"/>
              </a:rPr>
              <a:t>“John”</a:t>
            </a:r>
            <a:endParaRPr sz="900">
              <a:solidFill>
                <a:srgbClr val="E10098"/>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202020"/>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age”: </a:t>
            </a:r>
            <a:r>
              <a:rPr lang="id" sz="900">
                <a:solidFill>
                  <a:srgbClr val="1155CC"/>
                </a:solidFill>
                <a:highlight>
                  <a:srgbClr val="FFFFFF"/>
                </a:highlight>
                <a:latin typeface="Roboto Mono"/>
                <a:ea typeface="Roboto Mono"/>
                <a:cs typeface="Roboto Mono"/>
                <a:sym typeface="Roboto Mono"/>
              </a:rPr>
              <a:t>32</a:t>
            </a:r>
            <a:endParaRPr sz="900">
              <a:solidFill>
                <a:srgbClr val="1155CC"/>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hobbies</a:t>
            </a:r>
            <a:r>
              <a:rPr lang="id" sz="900">
                <a:solidFill>
                  <a:srgbClr val="555555"/>
                </a:solidFill>
                <a:highlight>
                  <a:srgbClr val="FFFFFF"/>
                </a:highlight>
                <a:latin typeface="Roboto Mono"/>
                <a:ea typeface="Roboto Mono"/>
                <a:cs typeface="Roboto Mono"/>
                <a:sym typeface="Roboto Mono"/>
              </a:rPr>
              <a:t>“:{</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r>
              <a:rPr lang="id" sz="900">
                <a:solidFill>
                  <a:srgbClr val="1F61A0"/>
                </a:solidFill>
                <a:highlight>
                  <a:srgbClr val="FFFFFF"/>
                </a:highlight>
                <a:latin typeface="Roboto Mono"/>
                <a:ea typeface="Roboto Mono"/>
                <a:cs typeface="Roboto Mono"/>
                <a:sym typeface="Roboto Mono"/>
              </a:rPr>
              <a:t>activity”: </a:t>
            </a:r>
            <a:r>
              <a:rPr lang="id" sz="900">
                <a:solidFill>
                  <a:srgbClr val="E10098"/>
                </a:solidFill>
                <a:highlight>
                  <a:srgbClr val="FFFFFF"/>
                </a:highlight>
                <a:latin typeface="Roboto Mono"/>
                <a:ea typeface="Roboto Mono"/>
                <a:cs typeface="Roboto Mono"/>
                <a:sym typeface="Roboto Mono"/>
              </a:rPr>
              <a:t>“Coding”</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  }</a:t>
            </a:r>
            <a:br>
              <a:rPr lang="id" sz="900">
                <a:solidFill>
                  <a:srgbClr val="555555"/>
                </a:solidFill>
                <a:highlight>
                  <a:srgbClr val="FFFFFF"/>
                </a:highlight>
                <a:latin typeface="Roboto Mono"/>
                <a:ea typeface="Roboto Mono"/>
                <a:cs typeface="Roboto Mono"/>
                <a:sym typeface="Roboto Mono"/>
              </a:rPr>
            </a:br>
            <a:r>
              <a:rPr lang="id" sz="900">
                <a:solidFill>
                  <a:srgbClr val="555555"/>
                </a:solidFill>
                <a:highlight>
                  <a:srgbClr val="FFFFFF"/>
                </a:highlight>
                <a:latin typeface="Roboto Mono"/>
                <a:ea typeface="Roboto Mono"/>
                <a:cs typeface="Roboto Mono"/>
                <a:sym typeface="Roboto Mono"/>
              </a:rPr>
              <a:t>}</a:t>
            </a:r>
            <a:endParaRPr sz="900">
              <a:solidFill>
                <a:srgbClr val="555555"/>
              </a:solidFill>
              <a:highlight>
                <a:srgbClr val="FFFFFF"/>
              </a:highlight>
              <a:latin typeface="Roboto Mono"/>
              <a:ea typeface="Roboto Mono"/>
              <a:cs typeface="Roboto Mono"/>
              <a:sym typeface="Roboto Mono"/>
            </a:endParaRPr>
          </a:p>
        </p:txBody>
      </p:sp>
      <p:sp>
        <p:nvSpPr>
          <p:cNvPr id="251" name="Google Shape;251;p30"/>
          <p:cNvSpPr txBox="1"/>
          <p:nvPr/>
        </p:nvSpPr>
        <p:spPr>
          <a:xfrm>
            <a:off x="4884050" y="1643575"/>
            <a:ext cx="19191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latin typeface="Lato"/>
                <a:ea typeface="Lato"/>
                <a:cs typeface="Lato"/>
                <a:sym typeface="Lato"/>
              </a:rPr>
              <a:t>Request</a:t>
            </a:r>
            <a:endParaRPr sz="1300">
              <a:latin typeface="Lato"/>
              <a:ea typeface="Lato"/>
              <a:cs typeface="Lato"/>
              <a:sym typeface="Lato"/>
            </a:endParaRPr>
          </a:p>
        </p:txBody>
      </p:sp>
      <p:sp>
        <p:nvSpPr>
          <p:cNvPr id="252" name="Google Shape;252;p30"/>
          <p:cNvSpPr txBox="1"/>
          <p:nvPr/>
        </p:nvSpPr>
        <p:spPr>
          <a:xfrm>
            <a:off x="6871250" y="1643575"/>
            <a:ext cx="19191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latin typeface="Lato"/>
                <a:ea typeface="Lato"/>
                <a:cs typeface="Lato"/>
                <a:sym typeface="Lato"/>
              </a:rPr>
              <a:t>Response</a:t>
            </a:r>
            <a:endParaRPr sz="13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56" name="Shape 256"/>
        <p:cNvGrpSpPr/>
        <p:nvPr/>
      </p:nvGrpSpPr>
      <p:grpSpPr>
        <a:xfrm>
          <a:off x="0" y="0"/>
          <a:ext cx="0" cy="0"/>
          <a:chOff x="0" y="0"/>
          <a:chExt cx="0" cy="0"/>
        </a:xfrm>
      </p:grpSpPr>
      <p:grpSp>
        <p:nvGrpSpPr>
          <p:cNvPr id="257" name="Google Shape;257;p31"/>
          <p:cNvGrpSpPr/>
          <p:nvPr/>
        </p:nvGrpSpPr>
        <p:grpSpPr>
          <a:xfrm>
            <a:off x="1844238" y="152400"/>
            <a:ext cx="5455531" cy="4838700"/>
            <a:chOff x="1844238" y="152400"/>
            <a:chExt cx="5455531" cy="4838700"/>
          </a:xfrm>
        </p:grpSpPr>
        <p:pic>
          <p:nvPicPr>
            <p:cNvPr id="258" name="Google Shape;258;p31"/>
            <p:cNvPicPr preferRelativeResize="0"/>
            <p:nvPr/>
          </p:nvPicPr>
          <p:blipFill>
            <a:blip r:embed="rId3">
              <a:alphaModFix/>
            </a:blip>
            <a:stretch>
              <a:fillRect/>
            </a:stretch>
          </p:blipFill>
          <p:spPr>
            <a:xfrm>
              <a:off x="1844238" y="152400"/>
              <a:ext cx="5455531" cy="4838700"/>
            </a:xfrm>
            <a:prstGeom prst="rect">
              <a:avLst/>
            </a:prstGeom>
            <a:noFill/>
            <a:ln>
              <a:noFill/>
            </a:ln>
          </p:spPr>
        </p:pic>
        <p:sp>
          <p:nvSpPr>
            <p:cNvPr id="259" name="Google Shape;259;p31"/>
            <p:cNvSpPr txBox="1"/>
            <p:nvPr/>
          </p:nvSpPr>
          <p:spPr>
            <a:xfrm>
              <a:off x="2532175" y="4141169"/>
              <a:ext cx="679200" cy="4431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300">
                  <a:solidFill>
                    <a:schemeClr val="lt1"/>
                  </a:solidFill>
                  <a:latin typeface="Lato"/>
                  <a:ea typeface="Lato"/>
                  <a:cs typeface="Lato"/>
                  <a:sym typeface="Lato"/>
                </a:rPr>
                <a:t>User</a:t>
              </a:r>
              <a:endParaRPr sz="1300">
                <a:solidFill>
                  <a:schemeClr val="lt1"/>
                </a:solidFill>
                <a:latin typeface="Lato"/>
                <a:ea typeface="Lato"/>
                <a:cs typeface="Lato"/>
                <a:sym typeface="Lato"/>
              </a:endParaRPr>
            </a:p>
          </p:txBody>
        </p:sp>
        <p:sp>
          <p:nvSpPr>
            <p:cNvPr id="260" name="Google Shape;260;p31"/>
            <p:cNvSpPr txBox="1"/>
            <p:nvPr/>
          </p:nvSpPr>
          <p:spPr>
            <a:xfrm>
              <a:off x="5876175" y="4141169"/>
              <a:ext cx="679200" cy="4431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300">
                  <a:solidFill>
                    <a:schemeClr val="lt1"/>
                  </a:solidFill>
                  <a:latin typeface="Lato"/>
                  <a:ea typeface="Lato"/>
                  <a:cs typeface="Lato"/>
                  <a:sym typeface="Lato"/>
                </a:rPr>
                <a:t>Hobby</a:t>
              </a:r>
              <a:endParaRPr sz="1300">
                <a:solidFill>
                  <a:schemeClr val="lt1"/>
                </a:solidFill>
                <a:latin typeface="Lato"/>
                <a:ea typeface="Lato"/>
                <a:cs typeface="Lato"/>
                <a:sym typeface="Lato"/>
              </a:endParaRPr>
            </a:p>
          </p:txBody>
        </p:sp>
        <p:sp>
          <p:nvSpPr>
            <p:cNvPr id="261" name="Google Shape;261;p31"/>
            <p:cNvSpPr txBox="1"/>
            <p:nvPr/>
          </p:nvSpPr>
          <p:spPr>
            <a:xfrm>
              <a:off x="2504425" y="3041400"/>
              <a:ext cx="734700" cy="3084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000">
                  <a:solidFill>
                    <a:schemeClr val="lt1"/>
                  </a:solidFill>
                  <a:latin typeface="Lato"/>
                  <a:ea typeface="Lato"/>
                  <a:cs typeface="Lato"/>
                  <a:sym typeface="Lato"/>
                </a:rPr>
                <a:t>getUser</a:t>
              </a:r>
              <a:endParaRPr sz="1000">
                <a:solidFill>
                  <a:schemeClr val="lt1"/>
                </a:solidFill>
                <a:latin typeface="Lato"/>
                <a:ea typeface="Lato"/>
                <a:cs typeface="Lato"/>
                <a:sym typeface="Lato"/>
              </a:endParaRPr>
            </a:p>
          </p:txBody>
        </p:sp>
        <p:sp>
          <p:nvSpPr>
            <p:cNvPr id="262" name="Google Shape;262;p31"/>
            <p:cNvSpPr txBox="1"/>
            <p:nvPr/>
          </p:nvSpPr>
          <p:spPr>
            <a:xfrm>
              <a:off x="5919404" y="3088300"/>
              <a:ext cx="1021500" cy="3084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000">
                  <a:solidFill>
                    <a:schemeClr val="lt1"/>
                  </a:solidFill>
                  <a:latin typeface="Lato"/>
                  <a:ea typeface="Lato"/>
                  <a:cs typeface="Lato"/>
                  <a:sym typeface="Lato"/>
                </a:rPr>
                <a:t>getHobby</a:t>
              </a:r>
              <a:endParaRPr sz="1000">
                <a:solidFill>
                  <a:schemeClr val="lt1"/>
                </a:solidFill>
                <a:latin typeface="Lato"/>
                <a:ea typeface="Lato"/>
                <a:cs typeface="Lato"/>
                <a:sym typeface="Lato"/>
              </a:endParaRPr>
            </a:p>
          </p:txBody>
        </p:sp>
        <p:sp>
          <p:nvSpPr>
            <p:cNvPr id="263" name="Google Shape;263;p31"/>
            <p:cNvSpPr txBox="1"/>
            <p:nvPr/>
          </p:nvSpPr>
          <p:spPr>
            <a:xfrm>
              <a:off x="4176425" y="3832775"/>
              <a:ext cx="734700" cy="3084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000">
                  <a:solidFill>
                    <a:schemeClr val="lt1"/>
                  </a:solidFill>
                  <a:latin typeface="Lato"/>
                  <a:ea typeface="Lato"/>
                  <a:cs typeface="Lato"/>
                  <a:sym typeface="Lato"/>
                </a:rPr>
                <a:t>hobbies</a:t>
              </a:r>
              <a:endParaRPr sz="1000">
                <a:solidFill>
                  <a:schemeClr val="lt1"/>
                </a:solidFill>
                <a:latin typeface="Lato"/>
                <a:ea typeface="Lato"/>
                <a:cs typeface="Lato"/>
                <a:sym typeface="Lato"/>
              </a:endParaRPr>
            </a:p>
          </p:txBody>
        </p:sp>
        <p:sp>
          <p:nvSpPr>
            <p:cNvPr id="264" name="Google Shape;264;p31"/>
            <p:cNvSpPr txBox="1"/>
            <p:nvPr/>
          </p:nvSpPr>
          <p:spPr>
            <a:xfrm>
              <a:off x="4204650" y="4571086"/>
              <a:ext cx="734700" cy="308400"/>
            </a:xfrm>
            <a:prstGeom prst="rect">
              <a:avLst/>
            </a:prstGeom>
            <a:solidFill>
              <a:srgbClr val="33333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000">
                  <a:solidFill>
                    <a:schemeClr val="lt1"/>
                  </a:solidFill>
                  <a:latin typeface="Lato"/>
                  <a:ea typeface="Lato"/>
                  <a:cs typeface="Lato"/>
                  <a:sym typeface="Lato"/>
                </a:rPr>
                <a:t>users</a:t>
              </a:r>
              <a:endParaRPr sz="1000">
                <a:solidFill>
                  <a:schemeClr val="lt1"/>
                </a:solidFill>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How the GraphQL solved the problems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Story behind creation of GraphQL,</a:t>
            </a:r>
            <a:endParaRPr/>
          </a:p>
          <a:p>
            <a:pPr indent="0" lvl="0" marL="0" rtl="0" algn="l">
              <a:spcBef>
                <a:spcPts val="0"/>
              </a:spcBef>
              <a:spcAft>
                <a:spcPts val="0"/>
              </a:spcAft>
              <a:buNone/>
            </a:pPr>
            <a:r>
              <a:rPr b="0" lang="id"/>
              <a:t>and the story begin at 2012</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(Re-)defined REST Problem</a:t>
            </a:r>
            <a:endParaRPr/>
          </a:p>
        </p:txBody>
      </p:sp>
      <p:sp>
        <p:nvSpPr>
          <p:cNvPr id="275" name="Google Shape;27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lot of endpoints</a:t>
            </a:r>
            <a:endParaRPr/>
          </a:p>
          <a:p>
            <a:pPr indent="-311150" lvl="0" marL="457200" rtl="0" algn="l">
              <a:spcBef>
                <a:spcPts val="1000"/>
              </a:spcBef>
              <a:spcAft>
                <a:spcPts val="0"/>
              </a:spcAft>
              <a:buSzPts val="1300"/>
              <a:buChar char="●"/>
            </a:pPr>
            <a:r>
              <a:rPr lang="id"/>
              <a:t>Over-fetching or under-fetching of data</a:t>
            </a:r>
            <a:endParaRPr/>
          </a:p>
          <a:p>
            <a:pPr indent="-311150" lvl="0" marL="457200" rtl="0" algn="l">
              <a:spcBef>
                <a:spcPts val="1000"/>
              </a:spcBef>
              <a:spcAft>
                <a:spcPts val="0"/>
              </a:spcAft>
              <a:buSzPts val="1300"/>
              <a:buChar char="●"/>
            </a:pPr>
            <a:r>
              <a:rPr lang="id"/>
              <a:t>Difficulty understanding APIs</a:t>
            </a:r>
            <a:endParaRPr/>
          </a:p>
          <a:p>
            <a:pPr indent="-311150" lvl="0" marL="457200" rtl="0" algn="l">
              <a:spcBef>
                <a:spcPts val="1000"/>
              </a:spcBef>
              <a:spcAft>
                <a:spcPts val="0"/>
              </a:spcAft>
              <a:buSzPts val="1300"/>
              <a:buChar char="●"/>
            </a:pPr>
            <a:r>
              <a:rPr lang="id"/>
              <a:t>Difficulty API versioning</a:t>
            </a:r>
            <a:endParaRPr/>
          </a:p>
          <a:p>
            <a:pPr indent="-311150" lvl="0" marL="457200" rtl="0" algn="l">
              <a:spcBef>
                <a:spcPts val="1000"/>
              </a:spcBef>
              <a:spcAft>
                <a:spcPts val="1000"/>
              </a:spcAft>
              <a:buSzPts val="1300"/>
              <a:buChar char="●"/>
            </a:pPr>
            <a:r>
              <a:rPr lang="id"/>
              <a:t>Difficulty handling network/graph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a:t>A lot of endpoints</a:t>
            </a:r>
            <a:endParaRPr b="0"/>
          </a:p>
        </p:txBody>
      </p:sp>
      <p:sp>
        <p:nvSpPr>
          <p:cNvPr id="281" name="Google Shape;281;p34"/>
          <p:cNvSpPr txBox="1"/>
          <p:nvPr>
            <p:ph idx="1" type="body"/>
          </p:nvPr>
        </p:nvSpPr>
        <p:spPr>
          <a:xfrm>
            <a:off x="729325" y="2273951"/>
            <a:ext cx="3774300" cy="5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http://example.com/graphql</a:t>
            </a:r>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282" name="Google Shape;282;p34"/>
          <p:cNvSpPr txBox="1"/>
          <p:nvPr>
            <p:ph idx="2" type="body"/>
          </p:nvPr>
        </p:nvSpPr>
        <p:spPr>
          <a:xfrm>
            <a:off x="4643604" y="2273951"/>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http://example.com/v1/user</a:t>
            </a:r>
            <a:r>
              <a:rPr lang="id"/>
              <a:t>/:id</a:t>
            </a:r>
            <a:endParaRPr/>
          </a:p>
          <a:p>
            <a:pPr indent="0" lvl="0" marL="0" rtl="0" algn="l">
              <a:spcBef>
                <a:spcPts val="1600"/>
              </a:spcBef>
              <a:spcAft>
                <a:spcPts val="0"/>
              </a:spcAft>
              <a:buNone/>
            </a:pPr>
            <a:r>
              <a:rPr lang="id"/>
              <a:t>http://example.com/v1/post/:id</a:t>
            </a:r>
            <a:endParaRPr/>
          </a:p>
          <a:p>
            <a:pPr indent="0" lvl="0" marL="0" rtl="0" algn="l">
              <a:spcBef>
                <a:spcPts val="1600"/>
              </a:spcBef>
              <a:spcAft>
                <a:spcPts val="1600"/>
              </a:spcAft>
              <a:buNone/>
            </a:pPr>
            <a:r>
              <a:rPr lang="id"/>
              <a:t>http://example.com/v1/comment/:id</a:t>
            </a:r>
            <a:endParaRPr/>
          </a:p>
        </p:txBody>
      </p:sp>
      <p:sp>
        <p:nvSpPr>
          <p:cNvPr id="283" name="Google Shape;283;p34"/>
          <p:cNvSpPr txBox="1"/>
          <p:nvPr>
            <p:ph idx="3" type="subTitle"/>
          </p:nvPr>
        </p:nvSpPr>
        <p:spPr>
          <a:xfrm>
            <a:off x="728275"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GraphQL endpoint</a:t>
            </a:r>
            <a:endParaRPr/>
          </a:p>
        </p:txBody>
      </p:sp>
      <p:sp>
        <p:nvSpPr>
          <p:cNvPr id="284" name="Google Shape;284;p34"/>
          <p:cNvSpPr txBox="1"/>
          <p:nvPr>
            <p:ph idx="4" type="subTitle"/>
          </p:nvPr>
        </p:nvSpPr>
        <p:spPr>
          <a:xfrm>
            <a:off x="4643600"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REST API endpoints</a:t>
            </a:r>
            <a:endParaRPr/>
          </a:p>
        </p:txBody>
      </p:sp>
      <p:sp>
        <p:nvSpPr>
          <p:cNvPr id="285" name="Google Shape;285;p34"/>
          <p:cNvSpPr txBox="1"/>
          <p:nvPr/>
        </p:nvSpPr>
        <p:spPr>
          <a:xfrm>
            <a:off x="728275" y="2774350"/>
            <a:ext cx="3774300" cy="18744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1300">
                <a:solidFill>
                  <a:schemeClr val="lt1"/>
                </a:solidFill>
                <a:latin typeface="Montserrat"/>
                <a:ea typeface="Montserrat"/>
                <a:cs typeface="Montserrat"/>
                <a:sym typeface="Montserrat"/>
              </a:rPr>
              <a:t>`query {</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       users{</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            posts{</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                 comments</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            }</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       }</a:t>
            </a:r>
            <a:br>
              <a:rPr lang="id" sz="1300">
                <a:solidFill>
                  <a:schemeClr val="lt1"/>
                </a:solidFill>
                <a:latin typeface="Montserrat"/>
                <a:ea typeface="Montserrat"/>
                <a:cs typeface="Montserrat"/>
                <a:sym typeface="Montserrat"/>
              </a:rPr>
            </a:br>
            <a:r>
              <a:rPr lang="id" sz="1300">
                <a:solidFill>
                  <a:schemeClr val="lt1"/>
                </a:solidFill>
                <a:latin typeface="Montserrat"/>
                <a:ea typeface="Montserrat"/>
                <a:cs typeface="Montserrat"/>
                <a:sym typeface="Montserrat"/>
              </a:rPr>
              <a:t>}`</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6FF"/>
        </a:solidFill>
      </p:bgPr>
    </p:bg>
    <p:spTree>
      <p:nvGrpSpPr>
        <p:cNvPr id="289" name="Shape 289"/>
        <p:cNvGrpSpPr/>
        <p:nvPr/>
      </p:nvGrpSpPr>
      <p:grpSpPr>
        <a:xfrm>
          <a:off x="0" y="0"/>
          <a:ext cx="0" cy="0"/>
          <a:chOff x="0" y="0"/>
          <a:chExt cx="0" cy="0"/>
        </a:xfrm>
      </p:grpSpPr>
      <p:pic>
        <p:nvPicPr>
          <p:cNvPr id="290" name="Google Shape;290;p35"/>
          <p:cNvPicPr preferRelativeResize="0"/>
          <p:nvPr/>
        </p:nvPicPr>
        <p:blipFill>
          <a:blip r:embed="rId3">
            <a:alphaModFix/>
          </a:blip>
          <a:stretch>
            <a:fillRect/>
          </a:stretch>
        </p:blipFill>
        <p:spPr>
          <a:xfrm>
            <a:off x="1814188" y="152400"/>
            <a:ext cx="5515618"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sz="2500" u="sng"/>
              <a:t>Over-fetching</a:t>
            </a:r>
            <a:r>
              <a:rPr b="0" lang="id" sz="2500"/>
              <a:t> or under-fetching of data</a:t>
            </a:r>
            <a:endParaRPr sz="2500"/>
          </a:p>
        </p:txBody>
      </p:sp>
      <p:graphicFrame>
        <p:nvGraphicFramePr>
          <p:cNvPr id="296" name="Google Shape;296;p36"/>
          <p:cNvGraphicFramePr/>
          <p:nvPr/>
        </p:nvGraphicFramePr>
        <p:xfrm>
          <a:off x="830075" y="1900775"/>
          <a:ext cx="3000000" cy="3000000"/>
        </p:xfrm>
        <a:graphic>
          <a:graphicData uri="http://schemas.openxmlformats.org/drawingml/2006/table">
            <a:tbl>
              <a:tblPr>
                <a:noFill/>
                <a:tableStyleId>{131507C3-8A34-4883-B0B4-B86B978687BC}</a:tableStyleId>
              </a:tblPr>
              <a:tblGrid>
                <a:gridCol w="929325"/>
                <a:gridCol w="2961375"/>
                <a:gridCol w="3384675"/>
              </a:tblGrid>
              <a:tr h="348775">
                <a:tc>
                  <a:txBody>
                    <a:bodyPr/>
                    <a:lstStyle/>
                    <a:p>
                      <a:pPr indent="0" lvl="0" marL="0" rtl="0" algn="l">
                        <a:spcBef>
                          <a:spcPts val="0"/>
                        </a:spcBef>
                        <a:spcAft>
                          <a:spcPts val="0"/>
                        </a:spcAft>
                        <a:buNone/>
                      </a:pPr>
                      <a:r>
                        <a:t/>
                      </a:r>
                      <a:endParaRPr sz="13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1300">
                          <a:latin typeface="Lato"/>
                          <a:ea typeface="Lato"/>
                          <a:cs typeface="Lato"/>
                          <a:sym typeface="Lato"/>
                        </a:rPr>
                        <a:t>GraphQL</a:t>
                      </a:r>
                      <a:endParaRPr sz="13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1300">
                          <a:latin typeface="Lato"/>
                          <a:ea typeface="Lato"/>
                          <a:cs typeface="Lato"/>
                          <a:sym typeface="Lato"/>
                        </a:rPr>
                        <a:t>REST API</a:t>
                      </a:r>
                      <a:endParaRPr sz="1300">
                        <a:latin typeface="Lato"/>
                        <a:ea typeface="Lato"/>
                        <a:cs typeface="Lato"/>
                        <a:sym typeface="Lato"/>
                      </a:endParaRPr>
                    </a:p>
                  </a:txBody>
                  <a:tcPr marT="91425" marB="91425" marR="91425" marL="91425"/>
                </a:tc>
              </a:tr>
              <a:tr h="534225">
                <a:tc>
                  <a:txBody>
                    <a:bodyPr/>
                    <a:lstStyle/>
                    <a:p>
                      <a:pPr indent="0" lvl="0" marL="0" rtl="0" algn="l">
                        <a:spcBef>
                          <a:spcPts val="0"/>
                        </a:spcBef>
                        <a:spcAft>
                          <a:spcPts val="0"/>
                        </a:spcAft>
                        <a:buNone/>
                      </a:pPr>
                      <a:r>
                        <a:rPr lang="id" sz="1300">
                          <a:latin typeface="Lato"/>
                          <a:ea typeface="Lato"/>
                          <a:cs typeface="Lato"/>
                          <a:sym typeface="Lato"/>
                        </a:rPr>
                        <a:t>Request</a:t>
                      </a:r>
                      <a:endParaRPr sz="13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1000">
                          <a:latin typeface="Montserrat"/>
                          <a:ea typeface="Montserrat"/>
                          <a:cs typeface="Montserrat"/>
                          <a:sym typeface="Montserrat"/>
                        </a:rPr>
                        <a:t>query {</a:t>
                      </a:r>
                      <a:br>
                        <a:rPr lang="id" sz="1000">
                          <a:latin typeface="Montserrat"/>
                          <a:ea typeface="Montserrat"/>
                          <a:cs typeface="Montserrat"/>
                          <a:sym typeface="Montserrat"/>
                        </a:rPr>
                      </a:br>
                      <a:r>
                        <a:rPr lang="id" sz="1000">
                          <a:latin typeface="Montserrat"/>
                          <a:ea typeface="Montserrat"/>
                          <a:cs typeface="Montserrat"/>
                          <a:sym typeface="Montserrat"/>
                        </a:rPr>
                        <a:t>    users {</a:t>
                      </a:r>
                      <a:br>
                        <a:rPr lang="id" sz="1000">
                          <a:latin typeface="Montserrat"/>
                          <a:ea typeface="Montserrat"/>
                          <a:cs typeface="Montserrat"/>
                          <a:sym typeface="Montserrat"/>
                        </a:rPr>
                      </a:br>
                      <a:r>
                        <a:rPr lang="id" sz="1000">
                          <a:latin typeface="Montserrat"/>
                          <a:ea typeface="Montserrat"/>
                          <a:cs typeface="Montserrat"/>
                          <a:sym typeface="Montserrat"/>
                        </a:rPr>
                        <a:t>        name</a:t>
                      </a:r>
                      <a:br>
                        <a:rPr lang="id" sz="1000">
                          <a:latin typeface="Montserrat"/>
                          <a:ea typeface="Montserrat"/>
                          <a:cs typeface="Montserrat"/>
                          <a:sym typeface="Montserrat"/>
                        </a:rPr>
                      </a:br>
                      <a:r>
                        <a:rPr lang="id" sz="1000">
                          <a:latin typeface="Montserrat"/>
                          <a:ea typeface="Montserrat"/>
                          <a:cs typeface="Montserrat"/>
                          <a:sym typeface="Montserrat"/>
                        </a:rPr>
                        <a:t>    }</a:t>
                      </a:r>
                      <a:br>
                        <a:rPr lang="id" sz="1000">
                          <a:latin typeface="Montserrat"/>
                          <a:ea typeface="Montserrat"/>
                          <a:cs typeface="Montserrat"/>
                          <a:sym typeface="Montserrat"/>
                        </a:rPr>
                      </a:br>
                      <a:r>
                        <a:rPr lang="id" sz="1000">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id" sz="1000">
                          <a:latin typeface="Lato"/>
                          <a:ea typeface="Lato"/>
                          <a:cs typeface="Lato"/>
                          <a:sym typeface="Lato"/>
                        </a:rPr>
                        <a:t>GET /users</a:t>
                      </a:r>
                      <a:endParaRPr sz="1000">
                        <a:latin typeface="Lato"/>
                        <a:ea typeface="Lato"/>
                        <a:cs typeface="Lato"/>
                        <a:sym typeface="Lato"/>
                      </a:endParaRPr>
                    </a:p>
                  </a:txBody>
                  <a:tcPr marT="91425" marB="91425" marR="91425" marL="91425"/>
                </a:tc>
              </a:tr>
              <a:tr h="1338575">
                <a:tc>
                  <a:txBody>
                    <a:bodyPr/>
                    <a:lstStyle/>
                    <a:p>
                      <a:pPr indent="0" lvl="0" marL="0" rtl="0" algn="l">
                        <a:spcBef>
                          <a:spcPts val="0"/>
                        </a:spcBef>
                        <a:spcAft>
                          <a:spcPts val="0"/>
                        </a:spcAft>
                        <a:buNone/>
                      </a:pPr>
                      <a:r>
                        <a:rPr lang="id" sz="1300">
                          <a:latin typeface="Lato"/>
                          <a:ea typeface="Lato"/>
                          <a:cs typeface="Lato"/>
                          <a:sym typeface="Lato"/>
                        </a:rPr>
                        <a:t>Response</a:t>
                      </a:r>
                      <a:endParaRPr sz="1300">
                        <a:latin typeface="Lato"/>
                        <a:ea typeface="Lato"/>
                        <a:cs typeface="Lato"/>
                        <a:sym typeface="Lato"/>
                      </a:endParaRPr>
                    </a:p>
                    <a:p>
                      <a:pPr indent="0" lvl="0" marL="0" rtl="0" algn="l">
                        <a:spcBef>
                          <a:spcPts val="0"/>
                        </a:spcBef>
                        <a:spcAft>
                          <a:spcPts val="0"/>
                        </a:spcAft>
                        <a:buNone/>
                      </a:pPr>
                      <a:r>
                        <a:rPr lang="id" sz="1300">
                          <a:highlight>
                            <a:srgbClr val="FFFF00"/>
                          </a:highlight>
                          <a:latin typeface="Lato"/>
                          <a:ea typeface="Lato"/>
                          <a:cs typeface="Lato"/>
                          <a:sym typeface="Lato"/>
                        </a:rPr>
                        <a:t>JSON</a:t>
                      </a:r>
                      <a:endParaRPr sz="1300">
                        <a:highlight>
                          <a:srgbClr val="FFFF00"/>
                        </a:highlight>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1000">
                          <a:latin typeface="Montserrat"/>
                          <a:ea typeface="Montserrat"/>
                          <a:cs typeface="Montserrat"/>
                          <a:sym typeface="Montserrat"/>
                        </a:rPr>
                        <a:t>{</a:t>
                      </a:r>
                      <a:br>
                        <a:rPr lang="id" sz="1000">
                          <a:latin typeface="Montserrat"/>
                          <a:ea typeface="Montserrat"/>
                          <a:cs typeface="Montserrat"/>
                          <a:sym typeface="Montserrat"/>
                        </a:rPr>
                      </a:br>
                      <a:r>
                        <a:rPr lang="id" sz="1000">
                          <a:latin typeface="Montserrat"/>
                          <a:ea typeface="Montserrat"/>
                          <a:cs typeface="Montserrat"/>
                          <a:sym typeface="Montserrat"/>
                        </a:rPr>
                        <a:t>     “users”: [</a:t>
                      </a:r>
                      <a:br>
                        <a:rPr lang="id" sz="1000">
                          <a:latin typeface="Montserrat"/>
                          <a:ea typeface="Montserrat"/>
                          <a:cs typeface="Montserrat"/>
                          <a:sym typeface="Montserrat"/>
                        </a:rPr>
                      </a:br>
                      <a:r>
                        <a:rPr lang="id" sz="1000">
                          <a:latin typeface="Montserrat"/>
                          <a:ea typeface="Montserrat"/>
                          <a:cs typeface="Montserrat"/>
                          <a:sym typeface="Montserrat"/>
                        </a:rPr>
                        <a:t>          { “name”: “John” },</a:t>
                      </a:r>
                      <a:br>
                        <a:rPr lang="id" sz="1000">
                          <a:latin typeface="Montserrat"/>
                          <a:ea typeface="Montserrat"/>
                          <a:cs typeface="Montserrat"/>
                          <a:sym typeface="Montserrat"/>
                        </a:rPr>
                      </a:br>
                      <a:r>
                        <a:rPr lang="id" sz="1000">
                          <a:latin typeface="Montserrat"/>
                          <a:ea typeface="Montserrat"/>
                          <a:cs typeface="Montserrat"/>
                          <a:sym typeface="Montserrat"/>
                        </a:rPr>
                        <a:t>          </a:t>
                      </a:r>
                      <a:r>
                        <a:rPr lang="id" sz="1000">
                          <a:latin typeface="Montserrat"/>
                          <a:ea typeface="Montserrat"/>
                          <a:cs typeface="Montserrat"/>
                          <a:sym typeface="Montserrat"/>
                        </a:rPr>
                        <a:t>{ “name”: “Doe” },</a:t>
                      </a:r>
                      <a:br>
                        <a:rPr lang="id" sz="1000">
                          <a:latin typeface="Montserrat"/>
                          <a:ea typeface="Montserrat"/>
                          <a:cs typeface="Montserrat"/>
                          <a:sym typeface="Montserrat"/>
                        </a:rPr>
                      </a:br>
                      <a:r>
                        <a:rPr lang="id" sz="1000">
                          <a:latin typeface="Montserrat"/>
                          <a:ea typeface="Montserrat"/>
                          <a:cs typeface="Montserrat"/>
                          <a:sym typeface="Montserrat"/>
                        </a:rPr>
                        <a:t>      ]</a:t>
                      </a:r>
                      <a:br>
                        <a:rPr lang="id" sz="1000">
                          <a:latin typeface="Montserrat"/>
                          <a:ea typeface="Montserrat"/>
                          <a:cs typeface="Montserrat"/>
                          <a:sym typeface="Montserrat"/>
                        </a:rPr>
                      </a:br>
                      <a:r>
                        <a:rPr lang="id" sz="1000">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id" sz="1000">
                          <a:latin typeface="Montserrat"/>
                          <a:ea typeface="Montserrat"/>
                          <a:cs typeface="Montserrat"/>
                          <a:sym typeface="Montserrat"/>
                        </a:rPr>
                        <a:t>{</a:t>
                      </a:r>
                      <a:br>
                        <a:rPr lang="id" sz="1000">
                          <a:latin typeface="Montserrat"/>
                          <a:ea typeface="Montserrat"/>
                          <a:cs typeface="Montserrat"/>
                          <a:sym typeface="Montserrat"/>
                        </a:rPr>
                      </a:br>
                      <a:r>
                        <a:rPr lang="id" sz="1000">
                          <a:latin typeface="Montserrat"/>
                          <a:ea typeface="Montserrat"/>
                          <a:cs typeface="Montserrat"/>
                          <a:sym typeface="Montserrat"/>
                        </a:rPr>
                        <a:t>     “users”: [</a:t>
                      </a:r>
                      <a:br>
                        <a:rPr lang="id" sz="1000">
                          <a:latin typeface="Montserrat"/>
                          <a:ea typeface="Montserrat"/>
                          <a:cs typeface="Montserrat"/>
                          <a:sym typeface="Montserrat"/>
                        </a:rPr>
                      </a:br>
                      <a:r>
                        <a:rPr lang="id" sz="1000">
                          <a:latin typeface="Montserrat"/>
                          <a:ea typeface="Montserrat"/>
                          <a:cs typeface="Montserrat"/>
                          <a:sym typeface="Montserrat"/>
                        </a:rPr>
                        <a:t>          {  “name”: “John”, “age”: 32, “sex”: “Male” },</a:t>
                      </a:r>
                      <a:br>
                        <a:rPr lang="id" sz="1000">
                          <a:latin typeface="Montserrat"/>
                          <a:ea typeface="Montserrat"/>
                          <a:cs typeface="Montserrat"/>
                          <a:sym typeface="Montserrat"/>
                        </a:rPr>
                      </a:br>
                      <a:r>
                        <a:rPr lang="id" sz="1000">
                          <a:latin typeface="Montserrat"/>
                          <a:ea typeface="Montserrat"/>
                          <a:cs typeface="Montserrat"/>
                          <a:sym typeface="Montserrat"/>
                        </a:rPr>
                        <a:t>          {  “name”: “Doe”, “age”: 36, “sex”: “Male”  },</a:t>
                      </a:r>
                      <a:br>
                        <a:rPr lang="id" sz="1000">
                          <a:latin typeface="Montserrat"/>
                          <a:ea typeface="Montserrat"/>
                          <a:cs typeface="Montserrat"/>
                          <a:sym typeface="Montserrat"/>
                        </a:rPr>
                      </a:br>
                      <a:r>
                        <a:rPr lang="id" sz="1000">
                          <a:latin typeface="Montserrat"/>
                          <a:ea typeface="Montserrat"/>
                          <a:cs typeface="Montserrat"/>
                          <a:sym typeface="Montserrat"/>
                        </a:rPr>
                        <a:t>      ]</a:t>
                      </a:r>
                      <a:br>
                        <a:rPr lang="id" sz="1000">
                          <a:latin typeface="Montserrat"/>
                          <a:ea typeface="Montserrat"/>
                          <a:cs typeface="Montserrat"/>
                          <a:sym typeface="Montserrat"/>
                        </a:rPr>
                      </a:br>
                      <a:r>
                        <a:rPr lang="id" sz="1000">
                          <a:latin typeface="Montserrat"/>
                          <a:ea typeface="Montserrat"/>
                          <a:cs typeface="Montserrat"/>
                          <a:sym typeface="Montserrat"/>
                        </a:rPr>
                        <a:t>}</a:t>
                      </a:r>
                      <a:endParaRPr sz="10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sz="2500"/>
              <a:t>Over-fetching or </a:t>
            </a:r>
            <a:r>
              <a:rPr b="0" lang="id" sz="2500" u="sng"/>
              <a:t>under-fetching</a:t>
            </a:r>
            <a:r>
              <a:rPr b="0" lang="id" sz="2500"/>
              <a:t> of data</a:t>
            </a:r>
            <a:endParaRPr sz="2500"/>
          </a:p>
        </p:txBody>
      </p:sp>
      <p:graphicFrame>
        <p:nvGraphicFramePr>
          <p:cNvPr id="302" name="Google Shape;302;p37"/>
          <p:cNvGraphicFramePr/>
          <p:nvPr/>
        </p:nvGraphicFramePr>
        <p:xfrm>
          <a:off x="830075" y="1905975"/>
          <a:ext cx="3000000" cy="3000000"/>
        </p:xfrm>
        <a:graphic>
          <a:graphicData uri="http://schemas.openxmlformats.org/drawingml/2006/table">
            <a:tbl>
              <a:tblPr>
                <a:noFill/>
                <a:tableStyleId>{131507C3-8A34-4883-B0B4-B86B978687BC}</a:tableStyleId>
              </a:tblPr>
              <a:tblGrid>
                <a:gridCol w="929325"/>
                <a:gridCol w="2961375"/>
                <a:gridCol w="3384675"/>
              </a:tblGrid>
              <a:tr h="114750">
                <a:tc>
                  <a:txBody>
                    <a:bodyPr/>
                    <a:lstStyle/>
                    <a:p>
                      <a:pPr indent="0" lvl="0" marL="0" rtl="0" algn="l">
                        <a:spcBef>
                          <a:spcPts val="0"/>
                        </a:spcBef>
                        <a:spcAft>
                          <a:spcPts val="0"/>
                        </a:spcAft>
                        <a:buNone/>
                      </a:pPr>
                      <a:r>
                        <a:t/>
                      </a:r>
                      <a:endParaRPr sz="1300">
                        <a:latin typeface="Lato"/>
                        <a:ea typeface="Lato"/>
                        <a:cs typeface="Lato"/>
                        <a:sym typeface="Lato"/>
                      </a:endParaRPr>
                    </a:p>
                  </a:txBody>
                  <a:tcPr marT="91425" marB="91425" marR="91425" marL="91425"/>
                </a:tc>
                <a:tc>
                  <a:txBody>
                    <a:bodyPr/>
                    <a:lstStyle/>
                    <a:p>
                      <a:pPr indent="0" lvl="0" marL="0" rtl="0" algn="l">
                        <a:lnSpc>
                          <a:spcPct val="100000"/>
                        </a:lnSpc>
                        <a:spcBef>
                          <a:spcPts val="0"/>
                        </a:spcBef>
                        <a:spcAft>
                          <a:spcPts val="0"/>
                        </a:spcAft>
                        <a:buNone/>
                      </a:pPr>
                      <a:r>
                        <a:rPr lang="id" sz="1300">
                          <a:latin typeface="Lato"/>
                          <a:ea typeface="Lato"/>
                          <a:cs typeface="Lato"/>
                          <a:sym typeface="Lato"/>
                        </a:rPr>
                        <a:t>GraphQL</a:t>
                      </a:r>
                      <a:endParaRPr sz="1300">
                        <a:latin typeface="Lato"/>
                        <a:ea typeface="Lato"/>
                        <a:cs typeface="Lato"/>
                        <a:sym typeface="Lato"/>
                      </a:endParaRPr>
                    </a:p>
                  </a:txBody>
                  <a:tcPr marT="91425" marB="91425" marR="91425" marL="91425"/>
                </a:tc>
                <a:tc>
                  <a:txBody>
                    <a:bodyPr/>
                    <a:lstStyle/>
                    <a:p>
                      <a:pPr indent="0" lvl="0" marL="0" rtl="0" algn="l">
                        <a:lnSpc>
                          <a:spcPct val="100000"/>
                        </a:lnSpc>
                        <a:spcBef>
                          <a:spcPts val="0"/>
                        </a:spcBef>
                        <a:spcAft>
                          <a:spcPts val="0"/>
                        </a:spcAft>
                        <a:buNone/>
                      </a:pPr>
                      <a:r>
                        <a:rPr lang="id" sz="1300">
                          <a:latin typeface="Lato"/>
                          <a:ea typeface="Lato"/>
                          <a:cs typeface="Lato"/>
                          <a:sym typeface="Lato"/>
                        </a:rPr>
                        <a:t>REST API</a:t>
                      </a:r>
                      <a:endParaRPr sz="1300">
                        <a:latin typeface="Lato"/>
                        <a:ea typeface="Lato"/>
                        <a:cs typeface="Lato"/>
                        <a:sym typeface="Lato"/>
                      </a:endParaRPr>
                    </a:p>
                  </a:txBody>
                  <a:tcPr marT="91425" marB="91425" marR="91425" marL="91425"/>
                </a:tc>
              </a:tr>
              <a:tr h="587825">
                <a:tc>
                  <a:txBody>
                    <a:bodyPr/>
                    <a:lstStyle/>
                    <a:p>
                      <a:pPr indent="0" lvl="0" marL="0" rtl="0" algn="l">
                        <a:spcBef>
                          <a:spcPts val="0"/>
                        </a:spcBef>
                        <a:spcAft>
                          <a:spcPts val="0"/>
                        </a:spcAft>
                        <a:buNone/>
                      </a:pPr>
                      <a:r>
                        <a:rPr lang="id" sz="1300">
                          <a:latin typeface="Lato"/>
                          <a:ea typeface="Lato"/>
                          <a:cs typeface="Lato"/>
                          <a:sym typeface="Lato"/>
                        </a:rPr>
                        <a:t>Request</a:t>
                      </a:r>
                      <a:endParaRPr sz="13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900">
                          <a:latin typeface="Montserrat"/>
                          <a:ea typeface="Montserrat"/>
                          <a:cs typeface="Montserrat"/>
                          <a:sym typeface="Montserrat"/>
                        </a:rPr>
                        <a:t>query {</a:t>
                      </a:r>
                      <a:br>
                        <a:rPr lang="id" sz="900">
                          <a:latin typeface="Montserrat"/>
                          <a:ea typeface="Montserrat"/>
                          <a:cs typeface="Montserrat"/>
                          <a:sym typeface="Montserrat"/>
                        </a:rPr>
                      </a:br>
                      <a:r>
                        <a:rPr lang="id" sz="900">
                          <a:latin typeface="Montserrat"/>
                          <a:ea typeface="Montserrat"/>
                          <a:cs typeface="Montserrat"/>
                          <a:sym typeface="Montserrat"/>
                        </a:rPr>
                        <a:t>    users {</a:t>
                      </a:r>
                      <a:br>
                        <a:rPr lang="id" sz="900">
                          <a:latin typeface="Montserrat"/>
                          <a:ea typeface="Montserrat"/>
                          <a:cs typeface="Montserrat"/>
                          <a:sym typeface="Montserrat"/>
                        </a:rPr>
                      </a:br>
                      <a:r>
                        <a:rPr lang="id" sz="900">
                          <a:latin typeface="Montserrat"/>
                          <a:ea typeface="Montserrat"/>
                          <a:cs typeface="Montserrat"/>
                          <a:sym typeface="Montserrat"/>
                        </a:rPr>
                        <a:t>        name</a:t>
                      </a:r>
                      <a:endParaRPr sz="900">
                        <a:latin typeface="Montserrat"/>
                        <a:ea typeface="Montserrat"/>
                        <a:cs typeface="Montserrat"/>
                        <a:sym typeface="Montserrat"/>
                      </a:endParaRPr>
                    </a:p>
                    <a:p>
                      <a:pPr indent="0" lvl="0" marL="0" rtl="0" algn="l">
                        <a:spcBef>
                          <a:spcPts val="0"/>
                        </a:spcBef>
                        <a:spcAft>
                          <a:spcPts val="0"/>
                        </a:spcAft>
                        <a:buNone/>
                      </a:pPr>
                      <a:r>
                        <a:rPr lang="id" sz="900">
                          <a:latin typeface="Montserrat"/>
                          <a:ea typeface="Montserrat"/>
                          <a:cs typeface="Montserrat"/>
                          <a:sym typeface="Montserrat"/>
                        </a:rPr>
                        <a:t>        salary</a:t>
                      </a:r>
                      <a:br>
                        <a:rPr lang="id" sz="900">
                          <a:latin typeface="Montserrat"/>
                          <a:ea typeface="Montserrat"/>
                          <a:cs typeface="Montserrat"/>
                          <a:sym typeface="Montserrat"/>
                        </a:rPr>
                      </a:br>
                      <a:r>
                        <a:rPr lang="id" sz="900">
                          <a:latin typeface="Montserrat"/>
                          <a:ea typeface="Montserrat"/>
                          <a:cs typeface="Montserrat"/>
                          <a:sym typeface="Montserrat"/>
                        </a:rPr>
                        <a:t>    }</a:t>
                      </a:r>
                      <a:br>
                        <a:rPr lang="id" sz="900">
                          <a:latin typeface="Montserrat"/>
                          <a:ea typeface="Montserrat"/>
                          <a:cs typeface="Montserrat"/>
                          <a:sym typeface="Montserrat"/>
                        </a:rPr>
                      </a:br>
                      <a:r>
                        <a:rPr lang="id" sz="900">
                          <a:latin typeface="Montserrat"/>
                          <a:ea typeface="Montserrat"/>
                          <a:cs typeface="Montserrat"/>
                          <a:sym typeface="Montserrat"/>
                        </a:rPr>
                        <a:t>}</a:t>
                      </a:r>
                      <a:endParaRPr sz="900">
                        <a:latin typeface="Montserrat"/>
                        <a:ea typeface="Montserrat"/>
                        <a:cs typeface="Montserrat"/>
                        <a:sym typeface="Montserrat"/>
                      </a:endParaRPr>
                    </a:p>
                  </a:txBody>
                  <a:tcPr marT="91425" marB="91425" marR="91425" marL="91425"/>
                </a:tc>
                <a:tc>
                  <a:txBody>
                    <a:bodyPr/>
                    <a:lstStyle/>
                    <a:p>
                      <a:pPr indent="-285750" lvl="0" marL="360000" rtl="0" algn="l">
                        <a:spcBef>
                          <a:spcPts val="0"/>
                        </a:spcBef>
                        <a:spcAft>
                          <a:spcPts val="0"/>
                        </a:spcAft>
                        <a:buSzPts val="900"/>
                        <a:buFont typeface="Lato"/>
                        <a:buChar char="●"/>
                      </a:pPr>
                      <a:r>
                        <a:rPr lang="id" sz="900">
                          <a:latin typeface="Lato"/>
                          <a:ea typeface="Lato"/>
                          <a:cs typeface="Lato"/>
                          <a:sym typeface="Lato"/>
                        </a:rPr>
                        <a:t>GET /users</a:t>
                      </a:r>
                      <a:endParaRPr sz="900">
                        <a:latin typeface="Lato"/>
                        <a:ea typeface="Lato"/>
                        <a:cs typeface="Lato"/>
                        <a:sym typeface="Lato"/>
                      </a:endParaRPr>
                    </a:p>
                    <a:p>
                      <a:pPr indent="-285750" lvl="0" marL="360000" rtl="0" algn="l">
                        <a:spcBef>
                          <a:spcPts val="0"/>
                        </a:spcBef>
                        <a:spcAft>
                          <a:spcPts val="0"/>
                        </a:spcAft>
                        <a:buSzPts val="900"/>
                        <a:buFont typeface="Lato"/>
                        <a:buChar char="●"/>
                      </a:pPr>
                      <a:r>
                        <a:rPr lang="id" sz="900">
                          <a:latin typeface="Lato"/>
                          <a:ea typeface="Lato"/>
                          <a:cs typeface="Lato"/>
                          <a:sym typeface="Lato"/>
                        </a:rPr>
                        <a:t>GET /salary</a:t>
                      </a:r>
                      <a:endParaRPr sz="900">
                        <a:latin typeface="Lato"/>
                        <a:ea typeface="Lato"/>
                        <a:cs typeface="Lato"/>
                        <a:sym typeface="Lato"/>
                      </a:endParaRPr>
                    </a:p>
                  </a:txBody>
                  <a:tcPr marT="91425" marB="91425" marR="91425" marL="91425"/>
                </a:tc>
              </a:tr>
              <a:tr h="1271425">
                <a:tc>
                  <a:txBody>
                    <a:bodyPr/>
                    <a:lstStyle/>
                    <a:p>
                      <a:pPr indent="0" lvl="0" marL="0" rtl="0" algn="l">
                        <a:spcBef>
                          <a:spcPts val="0"/>
                        </a:spcBef>
                        <a:spcAft>
                          <a:spcPts val="0"/>
                        </a:spcAft>
                        <a:buNone/>
                      </a:pPr>
                      <a:r>
                        <a:rPr lang="id" sz="1300">
                          <a:latin typeface="Lato"/>
                          <a:ea typeface="Lato"/>
                          <a:cs typeface="Lato"/>
                          <a:sym typeface="Lato"/>
                        </a:rPr>
                        <a:t>Response</a:t>
                      </a:r>
                      <a:endParaRPr sz="1300">
                        <a:latin typeface="Lato"/>
                        <a:ea typeface="Lato"/>
                        <a:cs typeface="Lato"/>
                        <a:sym typeface="Lato"/>
                      </a:endParaRPr>
                    </a:p>
                    <a:p>
                      <a:pPr indent="0" lvl="0" marL="0" rtl="0" algn="l">
                        <a:spcBef>
                          <a:spcPts val="0"/>
                        </a:spcBef>
                        <a:spcAft>
                          <a:spcPts val="0"/>
                        </a:spcAft>
                        <a:buNone/>
                      </a:pPr>
                      <a:r>
                        <a:rPr lang="id" sz="1300">
                          <a:highlight>
                            <a:srgbClr val="FFFF00"/>
                          </a:highlight>
                          <a:latin typeface="Lato"/>
                          <a:ea typeface="Lato"/>
                          <a:cs typeface="Lato"/>
                          <a:sym typeface="Lato"/>
                        </a:rPr>
                        <a:t>JSON</a:t>
                      </a:r>
                      <a:endParaRPr sz="1300">
                        <a:highlight>
                          <a:srgbClr val="FFFF00"/>
                        </a:highlight>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id" sz="900">
                          <a:latin typeface="Montserrat"/>
                          <a:ea typeface="Montserrat"/>
                          <a:cs typeface="Montserrat"/>
                          <a:sym typeface="Montserrat"/>
                        </a:rPr>
                        <a:t>{</a:t>
                      </a:r>
                      <a:br>
                        <a:rPr lang="id" sz="900">
                          <a:latin typeface="Montserrat"/>
                          <a:ea typeface="Montserrat"/>
                          <a:cs typeface="Montserrat"/>
                          <a:sym typeface="Montserrat"/>
                        </a:rPr>
                      </a:br>
                      <a:r>
                        <a:rPr lang="id" sz="900">
                          <a:latin typeface="Montserrat"/>
                          <a:ea typeface="Montserrat"/>
                          <a:cs typeface="Montserrat"/>
                          <a:sym typeface="Montserrat"/>
                        </a:rPr>
                        <a:t>     “users”: [</a:t>
                      </a:r>
                      <a:br>
                        <a:rPr lang="id" sz="900">
                          <a:latin typeface="Montserrat"/>
                          <a:ea typeface="Montserrat"/>
                          <a:cs typeface="Montserrat"/>
                          <a:sym typeface="Montserrat"/>
                        </a:rPr>
                      </a:br>
                      <a:r>
                        <a:rPr lang="id" sz="900">
                          <a:latin typeface="Montserrat"/>
                          <a:ea typeface="Montserrat"/>
                          <a:cs typeface="Montserrat"/>
                          <a:sym typeface="Montserrat"/>
                        </a:rPr>
                        <a:t>          { “name”: “John”, “salary”: “$750” },</a:t>
                      </a:r>
                      <a:br>
                        <a:rPr lang="id" sz="900">
                          <a:latin typeface="Montserrat"/>
                          <a:ea typeface="Montserrat"/>
                          <a:cs typeface="Montserrat"/>
                          <a:sym typeface="Montserrat"/>
                        </a:rPr>
                      </a:br>
                      <a:r>
                        <a:rPr lang="id" sz="900">
                          <a:latin typeface="Montserrat"/>
                          <a:ea typeface="Montserrat"/>
                          <a:cs typeface="Montserrat"/>
                          <a:sym typeface="Montserrat"/>
                        </a:rPr>
                        <a:t>          { “name”: “Doe” </a:t>
                      </a:r>
                      <a:r>
                        <a:rPr lang="id" sz="900">
                          <a:latin typeface="Montserrat"/>
                          <a:ea typeface="Montserrat"/>
                          <a:cs typeface="Montserrat"/>
                          <a:sym typeface="Montserrat"/>
                        </a:rPr>
                        <a:t>, “salary”: “$900” </a:t>
                      </a:r>
                      <a:r>
                        <a:rPr lang="id" sz="900">
                          <a:latin typeface="Montserrat"/>
                          <a:ea typeface="Montserrat"/>
                          <a:cs typeface="Montserrat"/>
                          <a:sym typeface="Montserrat"/>
                        </a:rPr>
                        <a:t>},</a:t>
                      </a:r>
                      <a:br>
                        <a:rPr lang="id" sz="900">
                          <a:latin typeface="Montserrat"/>
                          <a:ea typeface="Montserrat"/>
                          <a:cs typeface="Montserrat"/>
                          <a:sym typeface="Montserrat"/>
                        </a:rPr>
                      </a:br>
                      <a:r>
                        <a:rPr lang="id" sz="900">
                          <a:latin typeface="Montserrat"/>
                          <a:ea typeface="Montserrat"/>
                          <a:cs typeface="Montserrat"/>
                          <a:sym typeface="Montserrat"/>
                        </a:rPr>
                        <a:t>      ]</a:t>
                      </a:r>
                      <a:br>
                        <a:rPr lang="id" sz="900">
                          <a:latin typeface="Montserrat"/>
                          <a:ea typeface="Montserrat"/>
                          <a:cs typeface="Montserrat"/>
                          <a:sym typeface="Montserrat"/>
                        </a:rPr>
                      </a:br>
                      <a:r>
                        <a:rPr lang="id" sz="900">
                          <a:latin typeface="Montserrat"/>
                          <a:ea typeface="Montserrat"/>
                          <a:cs typeface="Montserrat"/>
                          <a:sym typeface="Montserrat"/>
                        </a:rPr>
                        <a:t>}</a:t>
                      </a:r>
                      <a:endParaRPr sz="900">
                        <a:latin typeface="Montserrat"/>
                        <a:ea typeface="Montserrat"/>
                        <a:cs typeface="Montserrat"/>
                        <a:sym typeface="Montserrat"/>
                      </a:endParaRPr>
                    </a:p>
                  </a:txBody>
                  <a:tcPr marT="91425" marB="91425" marR="91425" marL="91425"/>
                </a:tc>
                <a:tc>
                  <a:txBody>
                    <a:bodyPr/>
                    <a:lstStyle/>
                    <a:p>
                      <a:pPr indent="-142875" lvl="0" marL="179999" rtl="0" algn="l">
                        <a:spcBef>
                          <a:spcPts val="0"/>
                        </a:spcBef>
                        <a:spcAft>
                          <a:spcPts val="0"/>
                        </a:spcAft>
                        <a:buSzPts val="900"/>
                        <a:buFont typeface="Montserrat"/>
                        <a:buChar char="●"/>
                      </a:pPr>
                      <a:r>
                        <a:rPr lang="id" sz="900">
                          <a:latin typeface="Montserrat"/>
                          <a:ea typeface="Montserrat"/>
                          <a:cs typeface="Montserrat"/>
                          <a:sym typeface="Montserrat"/>
                        </a:rPr>
                        <a:t>{</a:t>
                      </a:r>
                      <a:br>
                        <a:rPr lang="id" sz="900">
                          <a:latin typeface="Montserrat"/>
                          <a:ea typeface="Montserrat"/>
                          <a:cs typeface="Montserrat"/>
                          <a:sym typeface="Montserrat"/>
                        </a:rPr>
                      </a:br>
                      <a:r>
                        <a:rPr lang="id" sz="900">
                          <a:latin typeface="Montserrat"/>
                          <a:ea typeface="Montserrat"/>
                          <a:cs typeface="Montserrat"/>
                          <a:sym typeface="Montserrat"/>
                        </a:rPr>
                        <a:t>     “users”: [</a:t>
                      </a:r>
                      <a:br>
                        <a:rPr lang="id" sz="900">
                          <a:latin typeface="Montserrat"/>
                          <a:ea typeface="Montserrat"/>
                          <a:cs typeface="Montserrat"/>
                          <a:sym typeface="Montserrat"/>
                        </a:rPr>
                      </a:br>
                      <a:r>
                        <a:rPr lang="id" sz="900">
                          <a:latin typeface="Montserrat"/>
                          <a:ea typeface="Montserrat"/>
                          <a:cs typeface="Montserrat"/>
                          <a:sym typeface="Montserrat"/>
                        </a:rPr>
                        <a:t>          {  “id”: 1, “name”: “John”, “age”: 32, “sex”: “Male” },</a:t>
                      </a:r>
                      <a:br>
                        <a:rPr lang="id" sz="900">
                          <a:latin typeface="Montserrat"/>
                          <a:ea typeface="Montserrat"/>
                          <a:cs typeface="Montserrat"/>
                          <a:sym typeface="Montserrat"/>
                        </a:rPr>
                      </a:br>
                      <a:r>
                        <a:rPr lang="id" sz="900">
                          <a:latin typeface="Montserrat"/>
                          <a:ea typeface="Montserrat"/>
                          <a:cs typeface="Montserrat"/>
                          <a:sym typeface="Montserrat"/>
                        </a:rPr>
                        <a:t>          {  </a:t>
                      </a:r>
                      <a:r>
                        <a:rPr lang="id" sz="900">
                          <a:latin typeface="Montserrat"/>
                          <a:ea typeface="Montserrat"/>
                          <a:cs typeface="Montserrat"/>
                          <a:sym typeface="Montserrat"/>
                        </a:rPr>
                        <a:t>“id”: 2,  </a:t>
                      </a:r>
                      <a:r>
                        <a:rPr lang="id" sz="900">
                          <a:latin typeface="Montserrat"/>
                          <a:ea typeface="Montserrat"/>
                          <a:cs typeface="Montserrat"/>
                          <a:sym typeface="Montserrat"/>
                        </a:rPr>
                        <a:t>“name”: “Doe”, “age”: 36, “sex”: “Male”  },</a:t>
                      </a:r>
                      <a:br>
                        <a:rPr lang="id" sz="900">
                          <a:latin typeface="Montserrat"/>
                          <a:ea typeface="Montserrat"/>
                          <a:cs typeface="Montserrat"/>
                          <a:sym typeface="Montserrat"/>
                        </a:rPr>
                      </a:br>
                      <a:r>
                        <a:rPr lang="id" sz="900">
                          <a:latin typeface="Montserrat"/>
                          <a:ea typeface="Montserrat"/>
                          <a:cs typeface="Montserrat"/>
                          <a:sym typeface="Montserrat"/>
                        </a:rPr>
                        <a:t>      ]</a:t>
                      </a:r>
                      <a:br>
                        <a:rPr lang="id" sz="900">
                          <a:latin typeface="Montserrat"/>
                          <a:ea typeface="Montserrat"/>
                          <a:cs typeface="Montserrat"/>
                          <a:sym typeface="Montserrat"/>
                        </a:rPr>
                      </a:br>
                      <a:r>
                        <a:rPr lang="id" sz="900">
                          <a:latin typeface="Montserrat"/>
                          <a:ea typeface="Montserrat"/>
                          <a:cs typeface="Montserrat"/>
                          <a:sym typeface="Montserrat"/>
                        </a:rPr>
                        <a:t>}</a:t>
                      </a:r>
                      <a:endParaRPr sz="900">
                        <a:latin typeface="Montserrat"/>
                        <a:ea typeface="Montserrat"/>
                        <a:cs typeface="Montserrat"/>
                        <a:sym typeface="Montserrat"/>
                      </a:endParaRPr>
                    </a:p>
                    <a:p>
                      <a:pPr indent="-147149" lvl="0" marL="179999" rtl="0" algn="l">
                        <a:spcBef>
                          <a:spcPts val="0"/>
                        </a:spcBef>
                        <a:spcAft>
                          <a:spcPts val="0"/>
                        </a:spcAft>
                        <a:buSzPts val="900"/>
                        <a:buFont typeface="Montserrat"/>
                        <a:buChar char="●"/>
                      </a:pPr>
                      <a:r>
                        <a:rPr lang="id" sz="900">
                          <a:latin typeface="Montserrat"/>
                          <a:ea typeface="Montserrat"/>
                          <a:cs typeface="Montserrat"/>
                          <a:sym typeface="Montserrat"/>
                        </a:rPr>
                        <a:t>{</a:t>
                      </a:r>
                      <a:br>
                        <a:rPr lang="id" sz="900">
                          <a:latin typeface="Montserrat"/>
                          <a:ea typeface="Montserrat"/>
                          <a:cs typeface="Montserrat"/>
                          <a:sym typeface="Montserrat"/>
                        </a:rPr>
                      </a:br>
                      <a:r>
                        <a:rPr lang="id" sz="900">
                          <a:latin typeface="Montserrat"/>
                          <a:ea typeface="Montserrat"/>
                          <a:cs typeface="Montserrat"/>
                          <a:sym typeface="Montserrat"/>
                        </a:rPr>
                        <a:t>     “salary”: [</a:t>
                      </a:r>
                      <a:br>
                        <a:rPr lang="id" sz="900">
                          <a:latin typeface="Montserrat"/>
                          <a:ea typeface="Montserrat"/>
                          <a:cs typeface="Montserrat"/>
                          <a:sym typeface="Montserrat"/>
                        </a:rPr>
                      </a:br>
                      <a:r>
                        <a:rPr lang="id" sz="900">
                          <a:latin typeface="Montserrat"/>
                          <a:ea typeface="Montserrat"/>
                          <a:cs typeface="Montserrat"/>
                          <a:sym typeface="Montserrat"/>
                        </a:rPr>
                        <a:t>          {  “id”: 1, “salary”: “$750” },</a:t>
                      </a:r>
                      <a:br>
                        <a:rPr lang="id" sz="900">
                          <a:latin typeface="Montserrat"/>
                          <a:ea typeface="Montserrat"/>
                          <a:cs typeface="Montserrat"/>
                          <a:sym typeface="Montserrat"/>
                        </a:rPr>
                      </a:br>
                      <a:r>
                        <a:rPr lang="id" sz="900">
                          <a:latin typeface="Montserrat"/>
                          <a:ea typeface="Montserrat"/>
                          <a:cs typeface="Montserrat"/>
                          <a:sym typeface="Montserrat"/>
                        </a:rPr>
                        <a:t>          {  “id”: 2, “salary”: “$750”  },</a:t>
                      </a:r>
                      <a:br>
                        <a:rPr lang="id" sz="900">
                          <a:latin typeface="Montserrat"/>
                          <a:ea typeface="Montserrat"/>
                          <a:cs typeface="Montserrat"/>
                          <a:sym typeface="Montserrat"/>
                        </a:rPr>
                      </a:br>
                      <a:r>
                        <a:rPr lang="id" sz="900">
                          <a:latin typeface="Montserrat"/>
                          <a:ea typeface="Montserrat"/>
                          <a:cs typeface="Montserrat"/>
                          <a:sym typeface="Montserrat"/>
                        </a:rPr>
                        <a:t>      ]</a:t>
                      </a:r>
                      <a:br>
                        <a:rPr lang="id" sz="900">
                          <a:latin typeface="Montserrat"/>
                          <a:ea typeface="Montserrat"/>
                          <a:cs typeface="Montserrat"/>
                          <a:sym typeface="Montserrat"/>
                        </a:rPr>
                      </a:br>
                      <a:r>
                        <a:rPr lang="id" sz="900">
                          <a:latin typeface="Montserrat"/>
                          <a:ea typeface="Montserrat"/>
                          <a:cs typeface="Montserrat"/>
                          <a:sym typeface="Montserrat"/>
                        </a:rPr>
                        <a:t>}</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a:t>Difficulty API versioning</a:t>
            </a:r>
            <a:endParaRPr b="0"/>
          </a:p>
        </p:txBody>
      </p:sp>
      <p:sp>
        <p:nvSpPr>
          <p:cNvPr id="308" name="Google Shape;308;p38"/>
          <p:cNvSpPr txBox="1"/>
          <p:nvPr>
            <p:ph idx="1" type="body"/>
          </p:nvPr>
        </p:nvSpPr>
        <p:spPr>
          <a:xfrm>
            <a:off x="729325" y="2273951"/>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doesn’t need versioning</a:t>
            </a:r>
            <a:endParaRPr/>
          </a:p>
        </p:txBody>
      </p:sp>
      <p:sp>
        <p:nvSpPr>
          <p:cNvPr id="309" name="Google Shape;309;p38"/>
          <p:cNvSpPr txBox="1"/>
          <p:nvPr>
            <p:ph idx="2" type="body"/>
          </p:nvPr>
        </p:nvSpPr>
        <p:spPr>
          <a:xfrm>
            <a:off x="4643604" y="2273951"/>
            <a:ext cx="37743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id"/>
              <a:t>http://example.com/v1/users</a:t>
            </a:r>
            <a:endParaRPr/>
          </a:p>
          <a:p>
            <a:pPr indent="-311150" lvl="0" marL="457200" rtl="0" algn="l">
              <a:lnSpc>
                <a:spcPct val="100000"/>
              </a:lnSpc>
              <a:spcBef>
                <a:spcPts val="0"/>
              </a:spcBef>
              <a:spcAft>
                <a:spcPts val="0"/>
              </a:spcAft>
              <a:buSzPts val="1300"/>
              <a:buChar char="●"/>
            </a:pPr>
            <a:r>
              <a:rPr lang="id"/>
              <a:t>http://example.com/v2/users</a:t>
            </a:r>
            <a:endParaRPr/>
          </a:p>
          <a:p>
            <a:pPr indent="-311150" lvl="0" marL="457200" rtl="0" algn="l">
              <a:lnSpc>
                <a:spcPct val="100000"/>
              </a:lnSpc>
              <a:spcBef>
                <a:spcPts val="0"/>
              </a:spcBef>
              <a:spcAft>
                <a:spcPts val="0"/>
              </a:spcAft>
              <a:buSzPts val="1300"/>
              <a:buChar char="●"/>
            </a:pPr>
            <a:r>
              <a:rPr lang="id"/>
              <a:t>….</a:t>
            </a:r>
            <a:endParaRPr/>
          </a:p>
          <a:p>
            <a:pPr indent="-311150" lvl="0" marL="457200" rtl="0" algn="l">
              <a:lnSpc>
                <a:spcPct val="100000"/>
              </a:lnSpc>
              <a:spcBef>
                <a:spcPts val="0"/>
              </a:spcBef>
              <a:spcAft>
                <a:spcPts val="0"/>
              </a:spcAft>
              <a:buSzPts val="1300"/>
              <a:buChar char="●"/>
            </a:pPr>
            <a:r>
              <a:rPr lang="id"/>
              <a:t>http://example.com/vN/users</a:t>
            </a:r>
            <a:endParaRPr/>
          </a:p>
        </p:txBody>
      </p:sp>
      <p:sp>
        <p:nvSpPr>
          <p:cNvPr id="310" name="Google Shape;310;p38"/>
          <p:cNvSpPr txBox="1"/>
          <p:nvPr>
            <p:ph idx="3" type="subTitle"/>
          </p:nvPr>
        </p:nvSpPr>
        <p:spPr>
          <a:xfrm>
            <a:off x="728275"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GraphQL</a:t>
            </a:r>
            <a:endParaRPr/>
          </a:p>
        </p:txBody>
      </p:sp>
      <p:sp>
        <p:nvSpPr>
          <p:cNvPr id="311" name="Google Shape;311;p38"/>
          <p:cNvSpPr txBox="1"/>
          <p:nvPr>
            <p:ph idx="4" type="subTitle"/>
          </p:nvPr>
        </p:nvSpPr>
        <p:spPr>
          <a:xfrm>
            <a:off x="4643600"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REST API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a:t>Difficulty handling network/graph data</a:t>
            </a:r>
            <a:endParaRPr/>
          </a:p>
        </p:txBody>
      </p:sp>
      <p:sp>
        <p:nvSpPr>
          <p:cNvPr id="317" name="Google Shape;317;p39"/>
          <p:cNvSpPr txBox="1"/>
          <p:nvPr>
            <p:ph idx="1" type="body"/>
          </p:nvPr>
        </p:nvSpPr>
        <p:spPr>
          <a:xfrm>
            <a:off x="729325" y="2273951"/>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latin typeface="Montserrat"/>
                <a:ea typeface="Montserrat"/>
                <a:cs typeface="Montserrat"/>
                <a:sym typeface="Montserrat"/>
              </a:rPr>
              <a:t>query</a:t>
            </a:r>
            <a:r>
              <a:rPr lang="id">
                <a:solidFill>
                  <a:schemeClr val="accent3"/>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users</a:t>
            </a:r>
            <a:r>
              <a:rPr lang="id">
                <a:solidFill>
                  <a:schemeClr val="accent2"/>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name</a:t>
            </a:r>
            <a:br>
              <a:rPr lang="id">
                <a:latin typeface="Montserrat"/>
                <a:ea typeface="Montserrat"/>
                <a:cs typeface="Montserrat"/>
                <a:sym typeface="Montserrat"/>
              </a:rPr>
            </a:br>
            <a:r>
              <a:rPr lang="id">
                <a:latin typeface="Montserrat"/>
                <a:ea typeface="Montserrat"/>
                <a:cs typeface="Montserrat"/>
                <a:sym typeface="Montserrat"/>
              </a:rPr>
              <a:t>      friends</a:t>
            </a:r>
            <a:r>
              <a:rPr lang="id">
                <a:solidFill>
                  <a:schemeClr val="dk1"/>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name</a:t>
            </a:r>
            <a:br>
              <a:rPr lang="id">
                <a:latin typeface="Montserrat"/>
                <a:ea typeface="Montserrat"/>
                <a:cs typeface="Montserrat"/>
                <a:sym typeface="Montserrat"/>
              </a:rPr>
            </a:br>
            <a:r>
              <a:rPr lang="id">
                <a:latin typeface="Montserrat"/>
                <a:ea typeface="Montserrat"/>
                <a:cs typeface="Montserrat"/>
                <a:sym typeface="Montserrat"/>
              </a:rPr>
              <a:t>         friends</a:t>
            </a:r>
            <a:r>
              <a:rPr lang="id">
                <a:solidFill>
                  <a:schemeClr val="accent5"/>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name</a:t>
            </a:r>
            <a:br>
              <a:rPr lang="id">
                <a:latin typeface="Montserrat"/>
                <a:ea typeface="Montserrat"/>
                <a:cs typeface="Montserrat"/>
                <a:sym typeface="Montserrat"/>
              </a:rPr>
            </a:br>
            <a:r>
              <a:rPr lang="id">
                <a:latin typeface="Montserrat"/>
                <a:ea typeface="Montserrat"/>
                <a:cs typeface="Montserrat"/>
                <a:sym typeface="Montserrat"/>
              </a:rPr>
              <a:t>         </a:t>
            </a:r>
            <a:r>
              <a:rPr lang="id">
                <a:solidFill>
                  <a:schemeClr val="accent5"/>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a:t>
            </a:r>
            <a:r>
              <a:rPr lang="id">
                <a:solidFill>
                  <a:schemeClr val="dk1"/>
                </a:solidFill>
                <a:latin typeface="Montserrat"/>
                <a:ea typeface="Montserrat"/>
                <a:cs typeface="Montserrat"/>
                <a:sym typeface="Montserrat"/>
              </a:rPr>
              <a:t>}</a:t>
            </a:r>
            <a:br>
              <a:rPr lang="id">
                <a:latin typeface="Montserrat"/>
                <a:ea typeface="Montserrat"/>
                <a:cs typeface="Montserrat"/>
                <a:sym typeface="Montserrat"/>
              </a:rPr>
            </a:br>
            <a:r>
              <a:rPr lang="id">
                <a:latin typeface="Montserrat"/>
                <a:ea typeface="Montserrat"/>
                <a:cs typeface="Montserrat"/>
                <a:sym typeface="Montserrat"/>
              </a:rPr>
              <a:t>   </a:t>
            </a:r>
            <a:r>
              <a:rPr lang="id">
                <a:solidFill>
                  <a:schemeClr val="accent2"/>
                </a:solidFill>
                <a:latin typeface="Montserrat"/>
                <a:ea typeface="Montserrat"/>
                <a:cs typeface="Montserrat"/>
                <a:sym typeface="Montserrat"/>
              </a:rPr>
              <a:t>}</a:t>
            </a:r>
            <a:br>
              <a:rPr lang="id">
                <a:latin typeface="Montserrat"/>
                <a:ea typeface="Montserrat"/>
                <a:cs typeface="Montserrat"/>
                <a:sym typeface="Montserrat"/>
              </a:rPr>
            </a:br>
            <a:r>
              <a:rPr lang="id">
                <a:solidFill>
                  <a:schemeClr val="accent3"/>
                </a:solidFill>
                <a:latin typeface="Montserrat"/>
                <a:ea typeface="Montserrat"/>
                <a:cs typeface="Montserrat"/>
                <a:sym typeface="Montserrat"/>
              </a:rPr>
              <a:t>}</a:t>
            </a:r>
            <a:endParaRPr>
              <a:solidFill>
                <a:schemeClr val="accent3"/>
              </a:solidFill>
              <a:latin typeface="Montserrat"/>
              <a:ea typeface="Montserrat"/>
              <a:cs typeface="Montserrat"/>
              <a:sym typeface="Montserrat"/>
            </a:endParaRPr>
          </a:p>
        </p:txBody>
      </p:sp>
      <p:sp>
        <p:nvSpPr>
          <p:cNvPr id="318" name="Google Shape;318;p39"/>
          <p:cNvSpPr txBox="1"/>
          <p:nvPr>
            <p:ph idx="2" type="body"/>
          </p:nvPr>
        </p:nvSpPr>
        <p:spPr>
          <a:xfrm>
            <a:off x="4643604" y="2273951"/>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GET /users</a:t>
            </a:r>
            <a:endParaRPr/>
          </a:p>
          <a:p>
            <a:pPr indent="-311150" lvl="0" marL="457200" rtl="0" algn="l">
              <a:spcBef>
                <a:spcPts val="0"/>
              </a:spcBef>
              <a:spcAft>
                <a:spcPts val="0"/>
              </a:spcAft>
              <a:buSzPts val="1300"/>
              <a:buAutoNum type="arabicPeriod"/>
            </a:pPr>
            <a:r>
              <a:rPr lang="id"/>
              <a:t>GET /friends</a:t>
            </a:r>
            <a:endParaRPr/>
          </a:p>
          <a:p>
            <a:pPr indent="-311150" lvl="0" marL="457200" rtl="0" algn="l">
              <a:spcBef>
                <a:spcPts val="0"/>
              </a:spcBef>
              <a:spcAft>
                <a:spcPts val="0"/>
              </a:spcAft>
              <a:buSzPts val="1300"/>
              <a:buAutoNum type="arabicPeriod"/>
            </a:pPr>
            <a:r>
              <a:rPr lang="id"/>
              <a:t>GET /users</a:t>
            </a:r>
            <a:endParaRPr/>
          </a:p>
          <a:p>
            <a:pPr indent="-311150" lvl="0" marL="457200" rtl="0" algn="l">
              <a:spcBef>
                <a:spcPts val="0"/>
              </a:spcBef>
              <a:spcAft>
                <a:spcPts val="0"/>
              </a:spcAft>
              <a:buSzPts val="1300"/>
              <a:buAutoNum type="arabicPeriod"/>
            </a:pPr>
            <a:r>
              <a:rPr lang="id"/>
              <a:t>GET /friends</a:t>
            </a:r>
            <a:endParaRPr/>
          </a:p>
          <a:p>
            <a:pPr indent="-311150" lvl="0" marL="457200" rtl="0" algn="l">
              <a:spcBef>
                <a:spcPts val="0"/>
              </a:spcBef>
              <a:spcAft>
                <a:spcPts val="0"/>
              </a:spcAft>
              <a:buSzPts val="1300"/>
              <a:buAutoNum type="arabicPeriod"/>
            </a:pPr>
            <a:r>
              <a:rPr lang="id"/>
              <a:t>GET /users</a:t>
            </a:r>
            <a:endParaRPr/>
          </a:p>
        </p:txBody>
      </p:sp>
      <p:sp>
        <p:nvSpPr>
          <p:cNvPr id="319" name="Google Shape;319;p39"/>
          <p:cNvSpPr txBox="1"/>
          <p:nvPr>
            <p:ph idx="3" type="subTitle"/>
          </p:nvPr>
        </p:nvSpPr>
        <p:spPr>
          <a:xfrm>
            <a:off x="728275"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GraphQL</a:t>
            </a:r>
            <a:endParaRPr/>
          </a:p>
        </p:txBody>
      </p:sp>
      <p:sp>
        <p:nvSpPr>
          <p:cNvPr id="320" name="Google Shape;320;p39"/>
          <p:cNvSpPr txBox="1"/>
          <p:nvPr>
            <p:ph idx="4" type="subTitle"/>
          </p:nvPr>
        </p:nvSpPr>
        <p:spPr>
          <a:xfrm>
            <a:off x="4643600"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REST API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 </a:t>
            </a:r>
            <a:r>
              <a:rPr b="0" lang="id"/>
              <a:t>Difficulty understanding APIs</a:t>
            </a:r>
            <a:endParaRPr b="0"/>
          </a:p>
        </p:txBody>
      </p:sp>
      <p:sp>
        <p:nvSpPr>
          <p:cNvPr id="326" name="Google Shape;326;p40"/>
          <p:cNvSpPr txBox="1"/>
          <p:nvPr>
            <p:ph idx="1" type="body"/>
          </p:nvPr>
        </p:nvSpPr>
        <p:spPr>
          <a:xfrm>
            <a:off x="729325" y="2273951"/>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a:t>
            </a:r>
            <a:endParaRPr/>
          </a:p>
          <a:p>
            <a:pPr indent="-311150" lvl="0" marL="457200" rtl="0" algn="l">
              <a:spcBef>
                <a:spcPts val="0"/>
              </a:spcBef>
              <a:spcAft>
                <a:spcPts val="0"/>
              </a:spcAft>
              <a:buSzPts val="1300"/>
              <a:buChar char="●"/>
            </a:pPr>
            <a:r>
              <a:rPr lang="id"/>
              <a:t>Mutation</a:t>
            </a:r>
            <a:endParaRPr/>
          </a:p>
          <a:p>
            <a:pPr indent="-311150" lvl="0" marL="457200" rtl="0" algn="l">
              <a:spcBef>
                <a:spcPts val="0"/>
              </a:spcBef>
              <a:spcAft>
                <a:spcPts val="0"/>
              </a:spcAft>
              <a:buSzPts val="1300"/>
              <a:buChar char="●"/>
            </a:pPr>
            <a:r>
              <a:rPr lang="id"/>
              <a:t>Subscription</a:t>
            </a:r>
            <a:endParaRPr/>
          </a:p>
        </p:txBody>
      </p:sp>
      <p:sp>
        <p:nvSpPr>
          <p:cNvPr id="327" name="Google Shape;327;p40"/>
          <p:cNvSpPr txBox="1"/>
          <p:nvPr>
            <p:ph idx="2" type="body"/>
          </p:nvPr>
        </p:nvSpPr>
        <p:spPr>
          <a:xfrm>
            <a:off x="4643604" y="2273951"/>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a:t>
            </a:r>
            <a:endParaRPr/>
          </a:p>
          <a:p>
            <a:pPr indent="-311150" lvl="0" marL="457200" rtl="0" algn="l">
              <a:spcBef>
                <a:spcPts val="0"/>
              </a:spcBef>
              <a:spcAft>
                <a:spcPts val="0"/>
              </a:spcAft>
              <a:buSzPts val="1300"/>
              <a:buChar char="●"/>
            </a:pPr>
            <a:r>
              <a:rPr lang="id"/>
              <a:t>POST</a:t>
            </a:r>
            <a:endParaRPr/>
          </a:p>
          <a:p>
            <a:pPr indent="-311150" lvl="0" marL="457200" rtl="0" algn="l">
              <a:spcBef>
                <a:spcPts val="0"/>
              </a:spcBef>
              <a:spcAft>
                <a:spcPts val="0"/>
              </a:spcAft>
              <a:buSzPts val="1300"/>
              <a:buChar char="●"/>
            </a:pPr>
            <a:r>
              <a:rPr lang="id"/>
              <a:t>DELETE</a:t>
            </a:r>
            <a:endParaRPr/>
          </a:p>
          <a:p>
            <a:pPr indent="-311150" lvl="0" marL="457200" rtl="0" algn="l">
              <a:spcBef>
                <a:spcPts val="0"/>
              </a:spcBef>
              <a:spcAft>
                <a:spcPts val="0"/>
              </a:spcAft>
              <a:buSzPts val="1300"/>
              <a:buChar char="●"/>
            </a:pPr>
            <a:r>
              <a:rPr lang="id"/>
              <a:t>PUT</a:t>
            </a:r>
            <a:endParaRPr/>
          </a:p>
          <a:p>
            <a:pPr indent="-311150" lvl="0" marL="457200" rtl="0" algn="l">
              <a:spcBef>
                <a:spcPts val="0"/>
              </a:spcBef>
              <a:spcAft>
                <a:spcPts val="0"/>
              </a:spcAft>
              <a:buSzPts val="1300"/>
              <a:buChar char="●"/>
            </a:pPr>
            <a:r>
              <a:rPr lang="id"/>
              <a:t>...</a:t>
            </a:r>
            <a:endParaRPr/>
          </a:p>
        </p:txBody>
      </p:sp>
      <p:sp>
        <p:nvSpPr>
          <p:cNvPr id="328" name="Google Shape;328;p40"/>
          <p:cNvSpPr txBox="1"/>
          <p:nvPr>
            <p:ph idx="3" type="subTitle"/>
          </p:nvPr>
        </p:nvSpPr>
        <p:spPr>
          <a:xfrm>
            <a:off x="728275"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GraphQL</a:t>
            </a:r>
            <a:endParaRPr/>
          </a:p>
        </p:txBody>
      </p:sp>
      <p:sp>
        <p:nvSpPr>
          <p:cNvPr id="329" name="Google Shape;329;p40"/>
          <p:cNvSpPr txBox="1"/>
          <p:nvPr>
            <p:ph idx="4" type="subTitle"/>
          </p:nvPr>
        </p:nvSpPr>
        <p:spPr>
          <a:xfrm>
            <a:off x="4643600" y="1875572"/>
            <a:ext cx="3774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REST API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Benefits of using GraphQL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Benefits</a:t>
            </a:r>
            <a:endParaRPr/>
          </a:p>
        </p:txBody>
      </p:sp>
      <p:sp>
        <p:nvSpPr>
          <p:cNvPr id="340" name="Google Shape;340;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Easy to start with</a:t>
            </a:r>
            <a:endParaRPr/>
          </a:p>
          <a:p>
            <a:pPr indent="-311150" lvl="0" marL="457200" rtl="0" algn="l">
              <a:spcBef>
                <a:spcPts val="1000"/>
              </a:spcBef>
              <a:spcAft>
                <a:spcPts val="0"/>
              </a:spcAft>
              <a:buSzPts val="1300"/>
              <a:buChar char="●"/>
            </a:pPr>
            <a:r>
              <a:rPr lang="id"/>
              <a:t>E</a:t>
            </a:r>
            <a:r>
              <a:rPr lang="id"/>
              <a:t>nables rapid product development</a:t>
            </a:r>
            <a:endParaRPr/>
          </a:p>
          <a:p>
            <a:pPr indent="-311150" lvl="0" marL="457200" rtl="0" algn="l">
              <a:spcBef>
                <a:spcPts val="1000"/>
              </a:spcBef>
              <a:spcAft>
                <a:spcPts val="0"/>
              </a:spcAft>
              <a:buSzPts val="1300"/>
              <a:buChar char="●"/>
            </a:pPr>
            <a:r>
              <a:rPr lang="id"/>
              <a:t>No wasted bits over the wire</a:t>
            </a:r>
            <a:endParaRPr/>
          </a:p>
          <a:p>
            <a:pPr indent="-311150" lvl="0" marL="457200" rtl="0" algn="l">
              <a:spcBef>
                <a:spcPts val="1000"/>
              </a:spcBef>
              <a:spcAft>
                <a:spcPts val="0"/>
              </a:spcAft>
              <a:buSzPts val="1300"/>
              <a:buChar char="●"/>
            </a:pPr>
            <a:r>
              <a:rPr lang="id"/>
              <a:t>Easy to keep consistent and to govern</a:t>
            </a:r>
            <a:endParaRPr/>
          </a:p>
          <a:p>
            <a:pPr indent="-311150" lvl="0" marL="457200" rtl="0" algn="l">
              <a:spcBef>
                <a:spcPts val="1000"/>
              </a:spcBef>
              <a:spcAft>
                <a:spcPts val="0"/>
              </a:spcAft>
              <a:buSzPts val="1300"/>
              <a:buChar char="●"/>
            </a:pPr>
            <a:r>
              <a:rPr lang="id"/>
              <a:t>Self documenting API</a:t>
            </a:r>
            <a:endParaRPr/>
          </a:p>
          <a:p>
            <a:pPr indent="-311150" lvl="0" marL="457200" rtl="0" algn="l">
              <a:spcBef>
                <a:spcPts val="1000"/>
              </a:spcBef>
              <a:spcAft>
                <a:spcPts val="1000"/>
              </a:spcAft>
              <a:buSzPts val="1300"/>
              <a:buChar char="●"/>
            </a:pPr>
            <a:r>
              <a:rPr lang="id"/>
              <a:t>and more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30000" y="13186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Challenge</a:t>
            </a:r>
            <a:endParaRPr/>
          </a:p>
        </p:txBody>
      </p:sp>
      <p:sp>
        <p:nvSpPr>
          <p:cNvPr id="110" name="Google Shape;110;p16"/>
          <p:cNvSpPr txBox="1"/>
          <p:nvPr>
            <p:ph idx="1" type="subTitle"/>
          </p:nvPr>
        </p:nvSpPr>
        <p:spPr>
          <a:xfrm>
            <a:off x="724950" y="2077650"/>
            <a:ext cx="3300900" cy="18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Industries have </a:t>
            </a:r>
            <a:r>
              <a:rPr b="1" lang="id"/>
              <a:t>shifted </a:t>
            </a:r>
            <a:r>
              <a:rPr lang="id"/>
              <a:t>to mobile</a:t>
            </a:r>
            <a:r>
              <a:rPr lang="id"/>
              <a:t> interaction</a:t>
            </a:r>
            <a:r>
              <a:rPr lang="id"/>
              <a:t>. </a:t>
            </a:r>
            <a:endParaRPr/>
          </a:p>
        </p:txBody>
      </p:sp>
      <p:sp>
        <p:nvSpPr>
          <p:cNvPr id="111" name="Google Shape;111;p16"/>
          <p:cNvSpPr txBox="1"/>
          <p:nvPr>
            <p:ph idx="2" type="body"/>
          </p:nvPr>
        </p:nvSpPr>
        <p:spPr>
          <a:xfrm>
            <a:off x="5174225" y="1352625"/>
            <a:ext cx="3374400" cy="222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id" sz="1400"/>
              <a:t>Facebook needs to </a:t>
            </a:r>
            <a:r>
              <a:rPr b="1" lang="id" sz="1400"/>
              <a:t>build</a:t>
            </a:r>
            <a:r>
              <a:rPr lang="id" sz="1400"/>
              <a:t> a new generation of their iOS app using </a:t>
            </a:r>
            <a:r>
              <a:rPr b="1" lang="id" sz="1400"/>
              <a:t>native technology</a:t>
            </a:r>
            <a:r>
              <a:rPr lang="id" sz="1400"/>
              <a:t> from </a:t>
            </a:r>
            <a:r>
              <a:rPr b="1" lang="id" sz="1400"/>
              <a:t>scratch</a:t>
            </a:r>
            <a:r>
              <a:rPr lang="id" sz="1400"/>
              <a:t>. </a:t>
            </a:r>
            <a:endParaRPr sz="1400"/>
          </a:p>
          <a:p>
            <a:pPr indent="-317500" lvl="0" marL="457200" rtl="0" algn="l">
              <a:lnSpc>
                <a:spcPct val="115000"/>
              </a:lnSpc>
              <a:spcBef>
                <a:spcPts val="1000"/>
              </a:spcBef>
              <a:spcAft>
                <a:spcPts val="0"/>
              </a:spcAft>
              <a:buSzPts val="1400"/>
              <a:buChar char="●"/>
            </a:pPr>
            <a:r>
              <a:rPr b="1" lang="id" sz="1400"/>
              <a:t>All logic happened in the app </a:t>
            </a:r>
            <a:r>
              <a:rPr lang="id" sz="1400"/>
              <a:t>and it treated server like just an API to load data from.</a:t>
            </a:r>
            <a:endParaRPr sz="1400"/>
          </a:p>
          <a:p>
            <a:pPr indent="-317500" lvl="0" marL="457200" rtl="0" algn="l">
              <a:spcBef>
                <a:spcPts val="1000"/>
              </a:spcBef>
              <a:spcAft>
                <a:spcPts val="1000"/>
              </a:spcAft>
              <a:buSzPts val="1400"/>
              <a:buChar char="●"/>
            </a:pPr>
            <a:r>
              <a:rPr lang="id" sz="1400"/>
              <a:t>Newsfeed wasn't just list of stories or each story had list of comments. </a:t>
            </a:r>
            <a:endParaRPr sz="1400"/>
          </a:p>
        </p:txBody>
      </p:sp>
      <p:sp>
        <p:nvSpPr>
          <p:cNvPr id="112" name="Google Shape;112;p16"/>
          <p:cNvSpPr txBox="1"/>
          <p:nvPr>
            <p:ph type="title"/>
          </p:nvPr>
        </p:nvSpPr>
        <p:spPr>
          <a:xfrm>
            <a:off x="730000" y="13186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Challenge</a:t>
            </a:r>
            <a:endParaRPr/>
          </a:p>
        </p:txBody>
      </p:sp>
      <p:sp>
        <p:nvSpPr>
          <p:cNvPr id="113" name="Google Shape;113;p16"/>
          <p:cNvSpPr txBox="1"/>
          <p:nvPr>
            <p:ph idx="1" type="subTitle"/>
          </p:nvPr>
        </p:nvSpPr>
        <p:spPr>
          <a:xfrm>
            <a:off x="724950" y="2077650"/>
            <a:ext cx="3300900" cy="18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Industries have shifted to mobile interaction. </a:t>
            </a:r>
            <a:endParaRPr/>
          </a:p>
        </p:txBody>
      </p:sp>
      <p:pic>
        <p:nvPicPr>
          <p:cNvPr id="114" name="Google Shape;114;p16"/>
          <p:cNvPicPr preferRelativeResize="0"/>
          <p:nvPr/>
        </p:nvPicPr>
        <p:blipFill rotWithShape="1">
          <a:blip r:embed="rId3">
            <a:alphaModFix/>
          </a:blip>
          <a:srcRect b="0" l="0" r="28279" t="0"/>
          <a:stretch/>
        </p:blipFill>
        <p:spPr>
          <a:xfrm>
            <a:off x="-2" y="0"/>
            <a:ext cx="5192350" cy="5143500"/>
          </a:xfrm>
          <a:prstGeom prst="rect">
            <a:avLst/>
          </a:prstGeom>
          <a:noFill/>
          <a:ln>
            <a:noFill/>
          </a:ln>
        </p:spPr>
      </p:pic>
      <p:sp>
        <p:nvSpPr>
          <p:cNvPr id="115" name="Google Shape;115;p16"/>
          <p:cNvSpPr/>
          <p:nvPr/>
        </p:nvSpPr>
        <p:spPr>
          <a:xfrm>
            <a:off x="1465600" y="1633075"/>
            <a:ext cx="3461700" cy="628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465600" y="2336800"/>
            <a:ext cx="3461700" cy="14736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932900" y="2770650"/>
            <a:ext cx="2924400" cy="886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465600" y="556025"/>
            <a:ext cx="3461700" cy="10014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1932900" y="858425"/>
            <a:ext cx="2840700" cy="478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852975" y="1336625"/>
            <a:ext cx="846000" cy="1707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5192350" y="3577125"/>
            <a:ext cx="3356400" cy="1030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1000"/>
              </a:spcAft>
              <a:buClr>
                <a:schemeClr val="accent1"/>
              </a:buClr>
              <a:buSzPts val="1400"/>
              <a:buFont typeface="Lato"/>
              <a:buChar char="●"/>
            </a:pPr>
            <a:r>
              <a:rPr lang="id">
                <a:solidFill>
                  <a:schemeClr val="accent1"/>
                </a:solidFill>
                <a:latin typeface="Lato"/>
                <a:ea typeface="Lato"/>
                <a:cs typeface="Lato"/>
                <a:sym typeface="Lato"/>
              </a:rPr>
              <a:t>This is like </a:t>
            </a:r>
            <a:r>
              <a:rPr b="1" lang="id">
                <a:solidFill>
                  <a:schemeClr val="accent1"/>
                </a:solidFill>
                <a:latin typeface="Lato"/>
                <a:ea typeface="Lato"/>
                <a:cs typeface="Lato"/>
                <a:sym typeface="Lato"/>
              </a:rPr>
              <a:t>interconnected </a:t>
            </a:r>
            <a:r>
              <a:rPr lang="id">
                <a:solidFill>
                  <a:schemeClr val="accent1"/>
                </a:solidFill>
                <a:latin typeface="Lato"/>
                <a:ea typeface="Lato"/>
                <a:cs typeface="Lato"/>
                <a:sym typeface="Lato"/>
              </a:rPr>
              <a:t>and </a:t>
            </a:r>
            <a:r>
              <a:rPr b="1" lang="id">
                <a:solidFill>
                  <a:schemeClr val="accent1"/>
                </a:solidFill>
                <a:latin typeface="Lato"/>
                <a:ea typeface="Lato"/>
                <a:cs typeface="Lato"/>
                <a:sym typeface="Lato"/>
              </a:rPr>
              <a:t>nested </a:t>
            </a:r>
            <a:r>
              <a:rPr lang="id">
                <a:solidFill>
                  <a:schemeClr val="accent1"/>
                </a:solidFill>
                <a:latin typeface="Lato"/>
                <a:ea typeface="Lato"/>
                <a:cs typeface="Lato"/>
                <a:sym typeface="Lato"/>
              </a:rPr>
              <a:t>and </a:t>
            </a:r>
            <a:r>
              <a:rPr b="1" lang="id">
                <a:solidFill>
                  <a:schemeClr val="accent1"/>
                </a:solidFill>
                <a:latin typeface="Lato"/>
                <a:ea typeface="Lato"/>
                <a:cs typeface="Lato"/>
                <a:sym typeface="Lato"/>
              </a:rPr>
              <a:t>recursive</a:t>
            </a:r>
            <a:r>
              <a:rPr lang="id">
                <a:solidFill>
                  <a:schemeClr val="accent1"/>
                </a:solidFill>
                <a:latin typeface="Lato"/>
                <a:ea typeface="Lato"/>
                <a:cs typeface="Lato"/>
                <a:sym typeface="Lato"/>
              </a:rPr>
              <a:t>. This is </a:t>
            </a:r>
            <a:r>
              <a:rPr b="1" lang="id" u="sng">
                <a:solidFill>
                  <a:schemeClr val="accent1"/>
                </a:solidFill>
                <a:latin typeface="Lato"/>
                <a:ea typeface="Lato"/>
                <a:cs typeface="Lato"/>
                <a:sym typeface="Lato"/>
              </a:rPr>
              <a:t>complicated things</a:t>
            </a:r>
            <a:r>
              <a:rPr lang="id">
                <a:solidFill>
                  <a:schemeClr val="accent1"/>
                </a:solidFill>
                <a:latin typeface="Lato"/>
                <a:ea typeface="Lato"/>
                <a:cs typeface="Lato"/>
                <a:sym typeface="Lato"/>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115"/>
                                        </p:tgtEl>
                                      </p:cBhvr>
                                    </p:animEffect>
                                    <p:set>
                                      <p:cBhvr>
                                        <p:cTn dur="1" fill="hold">
                                          <p:stCondLst>
                                            <p:cond delay="400"/>
                                          </p:stCondLst>
                                        </p:cTn>
                                        <p:tgtEl>
                                          <p:spTgt spid="115"/>
                                        </p:tgtEl>
                                        <p:attrNameLst>
                                          <p:attrName>style.visibility</p:attrName>
                                        </p:attrNameLst>
                                      </p:cBhvr>
                                      <p:to>
                                        <p:strVal val="hidden"/>
                                      </p:to>
                                    </p:se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600"/>
                                        <p:tgtEl>
                                          <p:spTgt spid="117"/>
                                        </p:tgtEl>
                                      </p:cBhvr>
                                    </p:animEffect>
                                    <p:set>
                                      <p:cBhvr>
                                        <p:cTn dur="1" fill="hold">
                                          <p:stCondLst>
                                            <p:cond delay="600"/>
                                          </p:stCondLst>
                                        </p:cTn>
                                        <p:tgtEl>
                                          <p:spTgt spid="1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
                                        <p:tgtEl>
                                          <p:spTgt spid="116"/>
                                        </p:tgtEl>
                                      </p:cBhvr>
                                    </p:animEffect>
                                    <p:set>
                                      <p:cBhvr>
                                        <p:cTn dur="1" fill="hold">
                                          <p:stCondLst>
                                            <p:cond delay="400"/>
                                          </p:stCondLst>
                                        </p:cTn>
                                        <p:tgtEl>
                                          <p:spTgt spid="116"/>
                                        </p:tgtEl>
                                        <p:attrNameLst>
                                          <p:attrName>style.visibility</p:attrName>
                                        </p:attrNameLst>
                                      </p:cBhvr>
                                      <p:to>
                                        <p:strVal val="hidden"/>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Ecosystem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graphicFrame>
        <p:nvGraphicFramePr>
          <p:cNvPr id="350" name="Google Shape;350;p44"/>
          <p:cNvGraphicFramePr/>
          <p:nvPr/>
        </p:nvGraphicFramePr>
        <p:xfrm>
          <a:off x="952500" y="2190750"/>
          <a:ext cx="3000000" cy="3000000"/>
        </p:xfrm>
        <a:graphic>
          <a:graphicData uri="http://schemas.openxmlformats.org/drawingml/2006/table">
            <a:tbl>
              <a:tblPr>
                <a:noFill/>
                <a:tableStyleId>{131507C3-8A34-4883-B0B4-B86B978687BC}</a:tableStyleId>
              </a:tblPr>
              <a:tblGrid>
                <a:gridCol w="1809750"/>
                <a:gridCol w="1809750"/>
                <a:gridCol w="1809750"/>
                <a:gridCol w="1809750"/>
              </a:tblGrid>
              <a:tr h="381000">
                <a:tc>
                  <a:txBody>
                    <a:bodyPr/>
                    <a:lstStyle/>
                    <a:p>
                      <a:pPr indent="0" lvl="0" marL="0" rtl="0" algn="ctr">
                        <a:spcBef>
                          <a:spcPts val="0"/>
                        </a:spcBef>
                        <a:spcAft>
                          <a:spcPts val="0"/>
                        </a:spcAft>
                        <a:buNone/>
                      </a:pPr>
                      <a:r>
                        <a:rPr lang="id"/>
                        <a:t>NodeJS</a:t>
                      </a:r>
                      <a:endParaRPr/>
                    </a:p>
                  </a:txBody>
                  <a:tcPr marT="91425" marB="91425" marR="91425" marL="91425"/>
                </a:tc>
                <a:tc>
                  <a:txBody>
                    <a:bodyPr/>
                    <a:lstStyle/>
                    <a:p>
                      <a:pPr indent="0" lvl="0" marL="0" rtl="0" algn="ctr">
                        <a:spcBef>
                          <a:spcPts val="0"/>
                        </a:spcBef>
                        <a:spcAft>
                          <a:spcPts val="0"/>
                        </a:spcAft>
                        <a:buNone/>
                      </a:pPr>
                      <a:r>
                        <a:rPr lang="id"/>
                        <a:t>Ruby on rails</a:t>
                      </a:r>
                      <a:endParaRPr/>
                    </a:p>
                  </a:txBody>
                  <a:tcPr marT="91425" marB="91425" marR="91425" marL="91425"/>
                </a:tc>
                <a:tc>
                  <a:txBody>
                    <a:bodyPr/>
                    <a:lstStyle/>
                    <a:p>
                      <a:pPr indent="0" lvl="0" marL="0" rtl="0" algn="ctr">
                        <a:spcBef>
                          <a:spcPts val="0"/>
                        </a:spcBef>
                        <a:spcAft>
                          <a:spcPts val="0"/>
                        </a:spcAft>
                        <a:buNone/>
                      </a:pPr>
                      <a:r>
                        <a:rPr lang="id"/>
                        <a:t>Python</a:t>
                      </a:r>
                      <a:endParaRPr/>
                    </a:p>
                  </a:txBody>
                  <a:tcPr marT="91425" marB="91425" marR="91425" marL="91425"/>
                </a:tc>
                <a:tc>
                  <a:txBody>
                    <a:bodyPr/>
                    <a:lstStyle/>
                    <a:p>
                      <a:pPr indent="0" lvl="0" marL="0" rtl="0" algn="ctr">
                        <a:spcBef>
                          <a:spcPts val="0"/>
                        </a:spcBef>
                        <a:spcAft>
                          <a:spcPts val="0"/>
                        </a:spcAft>
                        <a:buNone/>
                      </a:pPr>
                      <a:r>
                        <a:rPr lang="id"/>
                        <a:t>more ...</a:t>
                      </a:r>
                      <a:endParaRPr/>
                    </a:p>
                  </a:txBody>
                  <a:tcPr marT="91425" marB="91425" marR="91425" marL="91425"/>
                </a:tc>
              </a:tr>
              <a:tr h="1374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id" sz="1100" u="sng">
                          <a:solidFill>
                            <a:schemeClr val="hlink"/>
                          </a:solidFill>
                          <a:hlinkClick r:id="rId3"/>
                        </a:rPr>
                        <a:t>https://graphql.org/code/</a:t>
                      </a:r>
                      <a:endParaRPr/>
                    </a:p>
                  </a:txBody>
                  <a:tcPr marT="91425" marB="91425" marR="91425" marL="91425"/>
                </a:tc>
              </a:tr>
            </a:tbl>
          </a:graphicData>
        </a:graphic>
      </p:graphicFrame>
      <p:sp>
        <p:nvSpPr>
          <p:cNvPr id="351" name="Google Shape;351;p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Ecosystem | </a:t>
            </a:r>
            <a:r>
              <a:rPr b="0" lang="id"/>
              <a:t>Servers</a:t>
            </a:r>
            <a:endParaRPr b="0"/>
          </a:p>
        </p:txBody>
      </p:sp>
      <p:pic>
        <p:nvPicPr>
          <p:cNvPr id="352" name="Google Shape;352;p44"/>
          <p:cNvPicPr preferRelativeResize="0"/>
          <p:nvPr/>
        </p:nvPicPr>
        <p:blipFill>
          <a:blip r:embed="rId4">
            <a:alphaModFix/>
          </a:blip>
          <a:stretch>
            <a:fillRect/>
          </a:stretch>
        </p:blipFill>
        <p:spPr>
          <a:xfrm>
            <a:off x="1237221" y="2613599"/>
            <a:ext cx="1309500" cy="1309500"/>
          </a:xfrm>
          <a:prstGeom prst="rect">
            <a:avLst/>
          </a:prstGeom>
          <a:noFill/>
          <a:ln>
            <a:noFill/>
          </a:ln>
        </p:spPr>
      </p:pic>
      <p:pic>
        <p:nvPicPr>
          <p:cNvPr id="353" name="Google Shape;353;p44"/>
          <p:cNvPicPr preferRelativeResize="0"/>
          <p:nvPr/>
        </p:nvPicPr>
        <p:blipFill>
          <a:blip r:embed="rId5">
            <a:alphaModFix/>
          </a:blip>
          <a:stretch>
            <a:fillRect/>
          </a:stretch>
        </p:blipFill>
        <p:spPr>
          <a:xfrm>
            <a:off x="3094225" y="2669800"/>
            <a:ext cx="1113674" cy="1197100"/>
          </a:xfrm>
          <a:prstGeom prst="rect">
            <a:avLst/>
          </a:prstGeom>
          <a:noFill/>
          <a:ln>
            <a:noFill/>
          </a:ln>
        </p:spPr>
      </p:pic>
      <p:pic>
        <p:nvPicPr>
          <p:cNvPr id="354" name="Google Shape;354;p44"/>
          <p:cNvPicPr preferRelativeResize="0"/>
          <p:nvPr/>
        </p:nvPicPr>
        <p:blipFill>
          <a:blip r:embed="rId6">
            <a:alphaModFix/>
          </a:blip>
          <a:stretch>
            <a:fillRect/>
          </a:stretch>
        </p:blipFill>
        <p:spPr>
          <a:xfrm>
            <a:off x="4988825" y="2761425"/>
            <a:ext cx="1013850" cy="1013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graphicFrame>
        <p:nvGraphicFramePr>
          <p:cNvPr id="359" name="Google Shape;359;p45"/>
          <p:cNvGraphicFramePr/>
          <p:nvPr/>
        </p:nvGraphicFramePr>
        <p:xfrm>
          <a:off x="952500" y="2190750"/>
          <a:ext cx="3000000" cy="3000000"/>
        </p:xfrm>
        <a:graphic>
          <a:graphicData uri="http://schemas.openxmlformats.org/drawingml/2006/table">
            <a:tbl>
              <a:tblPr>
                <a:noFill/>
                <a:tableStyleId>{131507C3-8A34-4883-B0B4-B86B978687BC}</a:tableStyleId>
              </a:tblPr>
              <a:tblGrid>
                <a:gridCol w="2655175"/>
                <a:gridCol w="3543050"/>
              </a:tblGrid>
              <a:tr h="381000">
                <a:tc>
                  <a:txBody>
                    <a:bodyPr/>
                    <a:lstStyle/>
                    <a:p>
                      <a:pPr indent="0" lvl="0" marL="0" rtl="0" algn="ctr">
                        <a:spcBef>
                          <a:spcPts val="0"/>
                        </a:spcBef>
                        <a:spcAft>
                          <a:spcPts val="0"/>
                        </a:spcAft>
                        <a:buNone/>
                      </a:pPr>
                      <a:r>
                        <a:rPr lang="id"/>
                        <a:t>SQL</a:t>
                      </a:r>
                      <a:endParaRPr/>
                    </a:p>
                  </a:txBody>
                  <a:tcPr marT="91425" marB="91425" marR="91425" marL="91425"/>
                </a:tc>
                <a:tc>
                  <a:txBody>
                    <a:bodyPr/>
                    <a:lstStyle/>
                    <a:p>
                      <a:pPr indent="0" lvl="0" marL="0" rtl="0" algn="ctr">
                        <a:spcBef>
                          <a:spcPts val="0"/>
                        </a:spcBef>
                        <a:spcAft>
                          <a:spcPts val="0"/>
                        </a:spcAft>
                        <a:buNone/>
                      </a:pPr>
                      <a:r>
                        <a:rPr lang="id"/>
                        <a:t>NoSQL</a:t>
                      </a:r>
                      <a:endParaRPr/>
                    </a:p>
                  </a:txBody>
                  <a:tcPr marT="91425" marB="91425" marR="91425" marL="91425"/>
                </a:tc>
              </a:tr>
              <a:tr h="1890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60" name="Google Shape;360;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Ecosystem | </a:t>
            </a:r>
            <a:r>
              <a:rPr b="0" lang="id"/>
              <a:t>Databases</a:t>
            </a:r>
            <a:endParaRPr b="0"/>
          </a:p>
        </p:txBody>
      </p:sp>
      <p:pic>
        <p:nvPicPr>
          <p:cNvPr id="361" name="Google Shape;361;p45"/>
          <p:cNvPicPr preferRelativeResize="0"/>
          <p:nvPr/>
        </p:nvPicPr>
        <p:blipFill>
          <a:blip r:embed="rId3">
            <a:alphaModFix/>
          </a:blip>
          <a:stretch>
            <a:fillRect/>
          </a:stretch>
        </p:blipFill>
        <p:spPr>
          <a:xfrm>
            <a:off x="1139700" y="2706600"/>
            <a:ext cx="835350" cy="861825"/>
          </a:xfrm>
          <a:prstGeom prst="rect">
            <a:avLst/>
          </a:prstGeom>
          <a:noFill/>
          <a:ln>
            <a:noFill/>
          </a:ln>
        </p:spPr>
      </p:pic>
      <p:pic>
        <p:nvPicPr>
          <p:cNvPr id="362" name="Google Shape;362;p45"/>
          <p:cNvPicPr preferRelativeResize="0"/>
          <p:nvPr/>
        </p:nvPicPr>
        <p:blipFill>
          <a:blip r:embed="rId4">
            <a:alphaModFix/>
          </a:blip>
          <a:stretch>
            <a:fillRect/>
          </a:stretch>
        </p:blipFill>
        <p:spPr>
          <a:xfrm>
            <a:off x="2281000" y="2839300"/>
            <a:ext cx="1039224" cy="535200"/>
          </a:xfrm>
          <a:prstGeom prst="rect">
            <a:avLst/>
          </a:prstGeom>
          <a:noFill/>
          <a:ln>
            <a:noFill/>
          </a:ln>
        </p:spPr>
      </p:pic>
      <p:pic>
        <p:nvPicPr>
          <p:cNvPr id="363" name="Google Shape;363;p45"/>
          <p:cNvPicPr preferRelativeResize="0"/>
          <p:nvPr/>
        </p:nvPicPr>
        <p:blipFill rotWithShape="1">
          <a:blip r:embed="rId5">
            <a:alphaModFix/>
          </a:blip>
          <a:srcRect b="0" l="26064" r="26354" t="0"/>
          <a:stretch/>
        </p:blipFill>
        <p:spPr>
          <a:xfrm>
            <a:off x="1794753" y="3418151"/>
            <a:ext cx="753725" cy="1013850"/>
          </a:xfrm>
          <a:prstGeom prst="rect">
            <a:avLst/>
          </a:prstGeom>
          <a:noFill/>
          <a:ln>
            <a:noFill/>
          </a:ln>
        </p:spPr>
      </p:pic>
      <p:pic>
        <p:nvPicPr>
          <p:cNvPr id="364" name="Google Shape;364;p45"/>
          <p:cNvPicPr preferRelativeResize="0"/>
          <p:nvPr/>
        </p:nvPicPr>
        <p:blipFill>
          <a:blip r:embed="rId6">
            <a:alphaModFix/>
          </a:blip>
          <a:stretch>
            <a:fillRect/>
          </a:stretch>
        </p:blipFill>
        <p:spPr>
          <a:xfrm>
            <a:off x="3746575" y="2725900"/>
            <a:ext cx="1511188" cy="604475"/>
          </a:xfrm>
          <a:prstGeom prst="rect">
            <a:avLst/>
          </a:prstGeom>
          <a:noFill/>
          <a:ln>
            <a:noFill/>
          </a:ln>
        </p:spPr>
      </p:pic>
      <p:pic>
        <p:nvPicPr>
          <p:cNvPr id="365" name="Google Shape;365;p45"/>
          <p:cNvPicPr preferRelativeResize="0"/>
          <p:nvPr/>
        </p:nvPicPr>
        <p:blipFill>
          <a:blip r:embed="rId7">
            <a:alphaModFix/>
          </a:blip>
          <a:stretch>
            <a:fillRect/>
          </a:stretch>
        </p:blipFill>
        <p:spPr>
          <a:xfrm>
            <a:off x="5519225" y="2769525"/>
            <a:ext cx="1536525" cy="407025"/>
          </a:xfrm>
          <a:prstGeom prst="rect">
            <a:avLst/>
          </a:prstGeom>
          <a:noFill/>
          <a:ln>
            <a:noFill/>
          </a:ln>
        </p:spPr>
      </p:pic>
      <p:pic>
        <p:nvPicPr>
          <p:cNvPr id="366" name="Google Shape;366;p45"/>
          <p:cNvPicPr preferRelativeResize="0"/>
          <p:nvPr/>
        </p:nvPicPr>
        <p:blipFill>
          <a:blip r:embed="rId8">
            <a:alphaModFix/>
          </a:blip>
          <a:stretch>
            <a:fillRect/>
          </a:stretch>
        </p:blipFill>
        <p:spPr>
          <a:xfrm>
            <a:off x="3842549" y="3507399"/>
            <a:ext cx="835350" cy="835350"/>
          </a:xfrm>
          <a:prstGeom prst="rect">
            <a:avLst/>
          </a:prstGeom>
          <a:noFill/>
          <a:ln>
            <a:noFill/>
          </a:ln>
        </p:spPr>
      </p:pic>
      <p:pic>
        <p:nvPicPr>
          <p:cNvPr id="367" name="Google Shape;367;p45"/>
          <p:cNvPicPr preferRelativeResize="0"/>
          <p:nvPr/>
        </p:nvPicPr>
        <p:blipFill rotWithShape="1">
          <a:blip r:embed="rId9">
            <a:alphaModFix/>
          </a:blip>
          <a:srcRect b="0" l="26631" r="30037" t="0"/>
          <a:stretch/>
        </p:blipFill>
        <p:spPr>
          <a:xfrm>
            <a:off x="4782125" y="3330375"/>
            <a:ext cx="912700" cy="1132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Ecosystem | </a:t>
            </a:r>
            <a:r>
              <a:rPr b="0" lang="id"/>
              <a:t>Client / Frontend</a:t>
            </a:r>
            <a:endParaRPr b="0"/>
          </a:p>
        </p:txBody>
      </p:sp>
      <p:pic>
        <p:nvPicPr>
          <p:cNvPr id="373" name="Google Shape;373;p46"/>
          <p:cNvPicPr preferRelativeResize="0"/>
          <p:nvPr/>
        </p:nvPicPr>
        <p:blipFill>
          <a:blip r:embed="rId3">
            <a:alphaModFix/>
          </a:blip>
          <a:stretch>
            <a:fillRect/>
          </a:stretch>
        </p:blipFill>
        <p:spPr>
          <a:xfrm>
            <a:off x="857275" y="2124875"/>
            <a:ext cx="1494625" cy="1494625"/>
          </a:xfrm>
          <a:prstGeom prst="rect">
            <a:avLst/>
          </a:prstGeom>
          <a:noFill/>
          <a:ln>
            <a:noFill/>
          </a:ln>
        </p:spPr>
      </p:pic>
      <p:pic>
        <p:nvPicPr>
          <p:cNvPr id="374" name="Google Shape;374;p46"/>
          <p:cNvPicPr preferRelativeResize="0"/>
          <p:nvPr/>
        </p:nvPicPr>
        <p:blipFill>
          <a:blip r:embed="rId4">
            <a:alphaModFix/>
          </a:blip>
          <a:stretch>
            <a:fillRect/>
          </a:stretch>
        </p:blipFill>
        <p:spPr>
          <a:xfrm>
            <a:off x="2504300" y="2006250"/>
            <a:ext cx="1708300" cy="1685625"/>
          </a:xfrm>
          <a:prstGeom prst="rect">
            <a:avLst/>
          </a:prstGeom>
          <a:noFill/>
          <a:ln>
            <a:noFill/>
          </a:ln>
        </p:spPr>
      </p:pic>
      <p:pic>
        <p:nvPicPr>
          <p:cNvPr id="375" name="Google Shape;375;p46"/>
          <p:cNvPicPr preferRelativeResize="0"/>
          <p:nvPr/>
        </p:nvPicPr>
        <p:blipFill>
          <a:blip r:embed="rId5">
            <a:alphaModFix/>
          </a:blip>
          <a:stretch>
            <a:fillRect/>
          </a:stretch>
        </p:blipFill>
        <p:spPr>
          <a:xfrm>
            <a:off x="4439400" y="2029375"/>
            <a:ext cx="1685625" cy="1685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Ecosystem | </a:t>
            </a:r>
            <a:r>
              <a:rPr b="0" lang="id"/>
              <a:t>Tools / Services</a:t>
            </a:r>
            <a:endParaRPr b="0"/>
          </a:p>
        </p:txBody>
      </p:sp>
      <p:pic>
        <p:nvPicPr>
          <p:cNvPr id="381" name="Google Shape;381;p47"/>
          <p:cNvPicPr preferRelativeResize="0"/>
          <p:nvPr/>
        </p:nvPicPr>
        <p:blipFill>
          <a:blip r:embed="rId3">
            <a:alphaModFix/>
          </a:blip>
          <a:stretch>
            <a:fillRect/>
          </a:stretch>
        </p:blipFill>
        <p:spPr>
          <a:xfrm>
            <a:off x="773525" y="2006250"/>
            <a:ext cx="2847975" cy="1600200"/>
          </a:xfrm>
          <a:prstGeom prst="rect">
            <a:avLst/>
          </a:prstGeom>
          <a:noFill/>
          <a:ln>
            <a:noFill/>
          </a:ln>
        </p:spPr>
      </p:pic>
      <p:pic>
        <p:nvPicPr>
          <p:cNvPr id="382" name="Google Shape;382;p47"/>
          <p:cNvPicPr preferRelativeResize="0"/>
          <p:nvPr/>
        </p:nvPicPr>
        <p:blipFill rotWithShape="1">
          <a:blip r:embed="rId4">
            <a:alphaModFix/>
          </a:blip>
          <a:srcRect b="16590" l="0" r="0" t="0"/>
          <a:stretch/>
        </p:blipFill>
        <p:spPr>
          <a:xfrm>
            <a:off x="3899525" y="2041125"/>
            <a:ext cx="1755133" cy="160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What can we do more with GraphQL?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9"/>
          <p:cNvSpPr/>
          <p:nvPr/>
        </p:nvSpPr>
        <p:spPr>
          <a:xfrm>
            <a:off x="4576400" y="-6600"/>
            <a:ext cx="4572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as API Gateway</a:t>
            </a:r>
            <a:endParaRPr/>
          </a:p>
        </p:txBody>
      </p:sp>
      <p:sp>
        <p:nvSpPr>
          <p:cNvPr id="394" name="Google Shape;394;p4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Thanks to “Schema </a:t>
            </a:r>
            <a:r>
              <a:rPr lang="id"/>
              <a:t>Stitching</a:t>
            </a:r>
            <a:r>
              <a:rPr lang="id"/>
              <a:t>” idea</a:t>
            </a:r>
            <a:endParaRPr/>
          </a:p>
        </p:txBody>
      </p:sp>
      <p:pic>
        <p:nvPicPr>
          <p:cNvPr id="395" name="Google Shape;395;p49"/>
          <p:cNvPicPr preferRelativeResize="0"/>
          <p:nvPr/>
        </p:nvPicPr>
        <p:blipFill rotWithShape="1">
          <a:blip r:embed="rId3">
            <a:alphaModFix/>
          </a:blip>
          <a:srcRect b="0" l="3221" r="3659" t="0"/>
          <a:stretch/>
        </p:blipFill>
        <p:spPr>
          <a:xfrm>
            <a:off x="4572000" y="1367325"/>
            <a:ext cx="4571999" cy="24597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GraphQL as a Glue for microservices</a:t>
            </a:r>
            <a:endParaRPr/>
          </a:p>
        </p:txBody>
      </p:sp>
      <p:sp>
        <p:nvSpPr>
          <p:cNvPr id="401" name="Google Shape;401;p5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read more at </a:t>
            </a:r>
            <a:r>
              <a:rPr lang="id" sz="1100" u="sng">
                <a:solidFill>
                  <a:schemeClr val="hlink"/>
                </a:solidFill>
                <a:latin typeface="Arial"/>
                <a:ea typeface="Arial"/>
                <a:cs typeface="Arial"/>
                <a:sym typeface="Arial"/>
                <a:hlinkClick r:id="rId3"/>
              </a:rPr>
              <a:t>https://medium.com/@mena.meseha/practice-of-graphql-in-microservice-architecture-e8f2d698f93b</a:t>
            </a:r>
            <a:endParaRPr/>
          </a:p>
        </p:txBody>
      </p:sp>
      <p:pic>
        <p:nvPicPr>
          <p:cNvPr id="402" name="Google Shape;402;p50"/>
          <p:cNvPicPr preferRelativeResize="0"/>
          <p:nvPr/>
        </p:nvPicPr>
        <p:blipFill>
          <a:blip r:embed="rId4">
            <a:alphaModFix/>
          </a:blip>
          <a:stretch>
            <a:fillRect/>
          </a:stretch>
        </p:blipFill>
        <p:spPr>
          <a:xfrm>
            <a:off x="5106475" y="1476375"/>
            <a:ext cx="3543300" cy="2190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it now,</a:t>
            </a:r>
            <a:endParaRPr/>
          </a:p>
          <a:p>
            <a:pPr indent="0" lvl="0" marL="0" rtl="0" algn="l">
              <a:spcBef>
                <a:spcPts val="0"/>
              </a:spcBef>
              <a:spcAft>
                <a:spcPts val="0"/>
              </a:spcAft>
              <a:buNone/>
            </a:pPr>
            <a:r>
              <a:rPr b="0" lang="id" sz="2600"/>
              <a:t>https://github.com/ilmimris/devday/2/graphql</a:t>
            </a:r>
            <a:endParaRPr b="0" sz="2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Bonus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730000" y="13186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Problems</a:t>
            </a:r>
            <a:endParaRPr/>
          </a:p>
        </p:txBody>
      </p:sp>
      <p:sp>
        <p:nvSpPr>
          <p:cNvPr id="127" name="Google Shape;127;p17"/>
          <p:cNvSpPr txBox="1"/>
          <p:nvPr>
            <p:ph idx="1" type="subTitle"/>
          </p:nvPr>
        </p:nvSpPr>
        <p:spPr>
          <a:xfrm>
            <a:off x="730000" y="2077650"/>
            <a:ext cx="3300900" cy="18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What facebook does</a:t>
            </a:r>
            <a:r>
              <a:rPr lang="id"/>
              <a:t>n’t </a:t>
            </a:r>
            <a:r>
              <a:rPr lang="id"/>
              <a:t>have at that time.</a:t>
            </a:r>
            <a:endParaRPr/>
          </a:p>
        </p:txBody>
      </p:sp>
      <p:sp>
        <p:nvSpPr>
          <p:cNvPr id="128" name="Google Shape;128;p1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APIs </a:t>
            </a:r>
            <a:r>
              <a:rPr b="1" lang="id"/>
              <a:t>not really designed</a:t>
            </a:r>
            <a:r>
              <a:rPr lang="id"/>
              <a:t> to allow to </a:t>
            </a:r>
            <a:r>
              <a:rPr b="1" lang="id"/>
              <a:t>expose a full rich newsfeed</a:t>
            </a:r>
            <a:r>
              <a:rPr lang="id"/>
              <a:t> like experience.</a:t>
            </a:r>
            <a:endParaRPr/>
          </a:p>
          <a:p>
            <a:pPr indent="-311150" lvl="0" marL="457200" rtl="0" algn="l">
              <a:spcBef>
                <a:spcPts val="1000"/>
              </a:spcBef>
              <a:spcAft>
                <a:spcPts val="0"/>
              </a:spcAft>
              <a:buSzPts val="1300"/>
              <a:buChar char="●"/>
            </a:pPr>
            <a:r>
              <a:rPr lang="id"/>
              <a:t>APIs didn't have sort of the </a:t>
            </a:r>
            <a:r>
              <a:rPr b="1" lang="id"/>
              <a:t>hierarchical nature</a:t>
            </a:r>
            <a:r>
              <a:rPr lang="id"/>
              <a:t>.</a:t>
            </a:r>
            <a:endParaRPr/>
          </a:p>
          <a:p>
            <a:pPr indent="-311150" lvl="0" marL="457200" rtl="0" algn="l">
              <a:spcBef>
                <a:spcPts val="1000"/>
              </a:spcBef>
              <a:spcAft>
                <a:spcPts val="0"/>
              </a:spcAft>
              <a:buSzPts val="1300"/>
              <a:buChar char="●"/>
            </a:pPr>
            <a:r>
              <a:rPr lang="id"/>
              <a:t>APIs didn't have </a:t>
            </a:r>
            <a:r>
              <a:rPr b="1" lang="id"/>
              <a:t>easy ability to select what you needed</a:t>
            </a:r>
            <a:r>
              <a:rPr lang="id"/>
              <a:t>.</a:t>
            </a:r>
            <a:endParaRPr/>
          </a:p>
          <a:p>
            <a:pPr indent="-311150" lvl="0" marL="457200" rtl="0" algn="l">
              <a:spcBef>
                <a:spcPts val="1000"/>
              </a:spcBef>
              <a:spcAft>
                <a:spcPts val="0"/>
              </a:spcAft>
              <a:buSzPts val="1300"/>
              <a:buChar char="●"/>
            </a:pPr>
            <a:r>
              <a:rPr lang="id"/>
              <a:t>APIs didn't have ability to </a:t>
            </a:r>
            <a:r>
              <a:rPr b="1" lang="id"/>
              <a:t>display a list of heterogeneous</a:t>
            </a:r>
            <a:r>
              <a:rPr lang="id"/>
              <a:t> feed stories.</a:t>
            </a:r>
            <a:endParaRPr/>
          </a:p>
          <a:p>
            <a:pPr indent="-311150" lvl="0" marL="457200" rtl="0" algn="l">
              <a:spcBef>
                <a:spcPts val="1000"/>
              </a:spcBef>
              <a:spcAft>
                <a:spcPts val="1000"/>
              </a:spcAft>
              <a:buSzPts val="1300"/>
              <a:buChar char="●"/>
            </a:pPr>
            <a:r>
              <a:rPr lang="id"/>
              <a:t>Network issues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Bonus | </a:t>
            </a:r>
            <a:r>
              <a:rPr b="0" lang="id"/>
              <a:t>GraphQL : The Documentary</a:t>
            </a:r>
            <a:endParaRPr b="0"/>
          </a:p>
        </p:txBody>
      </p:sp>
      <p:pic>
        <p:nvPicPr>
          <p:cNvPr descr="🚀🚀🚀 Starring Lee Byron, Dan Schafer and Nick Schrock  (co-creators of GraphQL) and other big names from the #GraphQL community, &quot;GraphQL: The Documentary&quot; explores the story of why and how GraphQL came to be and the impact it's having on big #tech companies worldwide, including Facebook, Twitter, Airbnb and Github.&#10;&#10;&quot;We have been really involved with the GraphQL community since founding Honeypot. We run the GraphQL Conf here in Berlin with Prisma, so having the chance to work with Lee, Nick and Dan to make this documentary was really rewarding.&quot; Emma Tracey, Co-Founder @Honeypot 🍯&#10;&#10;Music:&#10;&quot;Harper&quot; by Neon Ridge&#10;&quot;Revelations - Alternative Version&quot; by Tristan Barton&#10;&quot;The End&quot; by Max Herve&#10;&quot;Two States of Minds&quot; by Max Herve&#10;&quot;6&quot; by Lex Villena, https://soundcloud.com/lexvillena/six&#10;&quot;Til the End&quot; by FVMELESS &#10;&quot;Where We're Going&quot; by Kevin Graham&#10;&quot;Discovery&quot; by Kevin Graham&#10;&quot;Curiosity&quot; by Kevin Graham&#10;&quot;Flowing Air&quot; by Vlad Morleo &#10;&#10;🎥 Sign up to our channel for future documentaries! https://bit.ly/31Q7wm6&#10;🍿 More info about the doc: https://bit.ly/graphqldoc&#10;&#10;Learn more about Honeypot: https://bit.ly/2RvQYv7&#10;&#10;Follow us!&#10;Twitter: https://twitter.com/honeypotio&#10;Facebook: https://www.facebook.com/Honeypotio/&#10;Linkedin: https://www.linkedin.com/company/honeypot/&#10;Instagram: https://www.instagram.com/honeypot.io/" id="418" name="Google Shape;418;p53" title="GraphQL: The Documentary">
            <a:hlinkClick r:id="rId3"/>
          </p:cNvPr>
          <p:cNvPicPr preferRelativeResize="0"/>
          <p:nvPr/>
        </p:nvPicPr>
        <p:blipFill>
          <a:blip r:embed="rId4">
            <a:alphaModFix/>
          </a:blip>
          <a:stretch>
            <a:fillRect/>
          </a:stretch>
        </p:blipFill>
        <p:spPr>
          <a:xfrm>
            <a:off x="808575" y="1945575"/>
            <a:ext cx="3968024" cy="2976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See you next 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730000" y="1318650"/>
            <a:ext cx="76476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Meet this guys, Creator of GraphQL</a:t>
            </a:r>
            <a:endParaRPr/>
          </a:p>
        </p:txBody>
      </p:sp>
      <p:pic>
        <p:nvPicPr>
          <p:cNvPr id="134" name="Google Shape;134;p18"/>
          <p:cNvPicPr preferRelativeResize="0"/>
          <p:nvPr/>
        </p:nvPicPr>
        <p:blipFill>
          <a:blip r:embed="rId3">
            <a:alphaModFix/>
          </a:blip>
          <a:stretch>
            <a:fillRect/>
          </a:stretch>
        </p:blipFill>
        <p:spPr>
          <a:xfrm>
            <a:off x="818400" y="1975650"/>
            <a:ext cx="1794950" cy="1794950"/>
          </a:xfrm>
          <a:prstGeom prst="rect">
            <a:avLst/>
          </a:prstGeom>
          <a:noFill/>
          <a:ln>
            <a:noFill/>
          </a:ln>
        </p:spPr>
      </p:pic>
      <p:sp>
        <p:nvSpPr>
          <p:cNvPr id="135" name="Google Shape;135;p18"/>
          <p:cNvSpPr txBox="1"/>
          <p:nvPr/>
        </p:nvSpPr>
        <p:spPr>
          <a:xfrm>
            <a:off x="825475" y="3796725"/>
            <a:ext cx="17949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a:latin typeface="Lato"/>
                <a:ea typeface="Lato"/>
                <a:cs typeface="Lato"/>
                <a:sym typeface="Lato"/>
              </a:rPr>
              <a:t>Lee Bryon</a:t>
            </a:r>
            <a:endParaRPr sz="1100">
              <a:latin typeface="Lato"/>
              <a:ea typeface="Lato"/>
              <a:cs typeface="Lato"/>
              <a:sym typeface="Lato"/>
            </a:endParaRPr>
          </a:p>
        </p:txBody>
      </p:sp>
      <p:pic>
        <p:nvPicPr>
          <p:cNvPr id="136" name="Google Shape;136;p18"/>
          <p:cNvPicPr preferRelativeResize="0"/>
          <p:nvPr/>
        </p:nvPicPr>
        <p:blipFill rotWithShape="1">
          <a:blip r:embed="rId4">
            <a:alphaModFix/>
          </a:blip>
          <a:srcRect b="0" l="0" r="0" t="0"/>
          <a:stretch/>
        </p:blipFill>
        <p:spPr>
          <a:xfrm>
            <a:off x="3080425" y="1975650"/>
            <a:ext cx="1794950" cy="1794950"/>
          </a:xfrm>
          <a:prstGeom prst="rect">
            <a:avLst/>
          </a:prstGeom>
          <a:noFill/>
          <a:ln>
            <a:noFill/>
          </a:ln>
        </p:spPr>
      </p:pic>
      <p:sp>
        <p:nvSpPr>
          <p:cNvPr id="137" name="Google Shape;137;p18"/>
          <p:cNvSpPr txBox="1"/>
          <p:nvPr/>
        </p:nvSpPr>
        <p:spPr>
          <a:xfrm>
            <a:off x="3087500" y="3796725"/>
            <a:ext cx="17949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a:latin typeface="Lato"/>
                <a:ea typeface="Lato"/>
                <a:cs typeface="Lato"/>
                <a:sym typeface="Lato"/>
              </a:rPr>
              <a:t>Dan Schafer</a:t>
            </a:r>
            <a:endParaRPr sz="1100">
              <a:latin typeface="Lato"/>
              <a:ea typeface="Lato"/>
              <a:cs typeface="Lato"/>
              <a:sym typeface="Lato"/>
            </a:endParaRPr>
          </a:p>
        </p:txBody>
      </p:sp>
      <p:pic>
        <p:nvPicPr>
          <p:cNvPr id="138" name="Google Shape;138;p18"/>
          <p:cNvPicPr preferRelativeResize="0"/>
          <p:nvPr/>
        </p:nvPicPr>
        <p:blipFill rotWithShape="1">
          <a:blip r:embed="rId5">
            <a:alphaModFix/>
          </a:blip>
          <a:srcRect b="0" l="0" r="0" t="0"/>
          <a:stretch/>
        </p:blipFill>
        <p:spPr>
          <a:xfrm>
            <a:off x="5349525" y="1975650"/>
            <a:ext cx="1794950" cy="1794950"/>
          </a:xfrm>
          <a:prstGeom prst="rect">
            <a:avLst/>
          </a:prstGeom>
          <a:noFill/>
          <a:ln>
            <a:noFill/>
          </a:ln>
        </p:spPr>
      </p:pic>
      <p:sp>
        <p:nvSpPr>
          <p:cNvPr id="139" name="Google Shape;139;p18"/>
          <p:cNvSpPr txBox="1"/>
          <p:nvPr/>
        </p:nvSpPr>
        <p:spPr>
          <a:xfrm>
            <a:off x="5356600" y="3796725"/>
            <a:ext cx="17949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a:latin typeface="Lato"/>
                <a:ea typeface="Lato"/>
                <a:cs typeface="Lato"/>
                <a:sym typeface="Lato"/>
              </a:rPr>
              <a:t>Nick Schrock</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A Vending Machine Stories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0" title="A Vending Machine Analogy.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Recap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2"/>
          <p:cNvPicPr preferRelativeResize="0"/>
          <p:nvPr/>
        </p:nvPicPr>
        <p:blipFill>
          <a:blip r:embed="rId3">
            <a:alphaModFix/>
          </a:blip>
          <a:stretch>
            <a:fillRect/>
          </a:stretch>
        </p:blipFill>
        <p:spPr>
          <a:xfrm flipH="1">
            <a:off x="6898977" y="1462400"/>
            <a:ext cx="1599898" cy="2164950"/>
          </a:xfrm>
          <a:prstGeom prst="rect">
            <a:avLst/>
          </a:prstGeom>
          <a:noFill/>
          <a:ln>
            <a:noFill/>
          </a:ln>
        </p:spPr>
      </p:pic>
      <p:pic>
        <p:nvPicPr>
          <p:cNvPr id="160" name="Google Shape;160;p22"/>
          <p:cNvPicPr preferRelativeResize="0"/>
          <p:nvPr/>
        </p:nvPicPr>
        <p:blipFill rotWithShape="1">
          <a:blip r:embed="rId4">
            <a:alphaModFix/>
          </a:blip>
          <a:srcRect b="0" l="21270" r="9535" t="35392"/>
          <a:stretch/>
        </p:blipFill>
        <p:spPr>
          <a:xfrm>
            <a:off x="2648150" y="1516138"/>
            <a:ext cx="3014924" cy="2111223"/>
          </a:xfrm>
          <a:prstGeom prst="rect">
            <a:avLst/>
          </a:prstGeom>
          <a:noFill/>
          <a:ln>
            <a:noFill/>
          </a:ln>
        </p:spPr>
      </p:pic>
      <p:sp>
        <p:nvSpPr>
          <p:cNvPr id="161" name="Google Shape;161;p22"/>
          <p:cNvSpPr txBox="1"/>
          <p:nvPr>
            <p:ph idx="4294967295" type="title"/>
          </p:nvPr>
        </p:nvSpPr>
        <p:spPr>
          <a:xfrm>
            <a:off x="729450" y="1531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Before GraphQL</a:t>
            </a:r>
            <a:endParaRPr/>
          </a:p>
        </p:txBody>
      </p:sp>
      <p:pic>
        <p:nvPicPr>
          <p:cNvPr id="162" name="Google Shape;162;p22"/>
          <p:cNvPicPr preferRelativeResize="0"/>
          <p:nvPr/>
        </p:nvPicPr>
        <p:blipFill>
          <a:blip r:embed="rId5">
            <a:alphaModFix/>
          </a:blip>
          <a:stretch>
            <a:fillRect/>
          </a:stretch>
        </p:blipFill>
        <p:spPr>
          <a:xfrm>
            <a:off x="892024" y="1172100"/>
            <a:ext cx="408548" cy="732976"/>
          </a:xfrm>
          <a:prstGeom prst="rect">
            <a:avLst/>
          </a:prstGeom>
          <a:noFill/>
          <a:ln>
            <a:noFill/>
          </a:ln>
        </p:spPr>
      </p:pic>
      <p:pic>
        <p:nvPicPr>
          <p:cNvPr id="163" name="Google Shape;163;p22"/>
          <p:cNvPicPr preferRelativeResize="0"/>
          <p:nvPr/>
        </p:nvPicPr>
        <p:blipFill>
          <a:blip r:embed="rId6">
            <a:alphaModFix/>
          </a:blip>
          <a:stretch>
            <a:fillRect/>
          </a:stretch>
        </p:blipFill>
        <p:spPr>
          <a:xfrm>
            <a:off x="747600" y="2233125"/>
            <a:ext cx="697400" cy="886325"/>
          </a:xfrm>
          <a:prstGeom prst="rect">
            <a:avLst/>
          </a:prstGeom>
          <a:noFill/>
          <a:ln>
            <a:noFill/>
          </a:ln>
        </p:spPr>
      </p:pic>
      <p:pic>
        <p:nvPicPr>
          <p:cNvPr id="164" name="Google Shape;164;p22"/>
          <p:cNvPicPr preferRelativeResize="0"/>
          <p:nvPr/>
        </p:nvPicPr>
        <p:blipFill>
          <a:blip r:embed="rId7">
            <a:alphaModFix/>
          </a:blip>
          <a:stretch>
            <a:fillRect/>
          </a:stretch>
        </p:blipFill>
        <p:spPr>
          <a:xfrm>
            <a:off x="780351" y="3535485"/>
            <a:ext cx="631900" cy="951815"/>
          </a:xfrm>
          <a:prstGeom prst="rect">
            <a:avLst/>
          </a:prstGeom>
          <a:noFill/>
          <a:ln>
            <a:noFill/>
          </a:ln>
        </p:spPr>
      </p:pic>
      <p:grpSp>
        <p:nvGrpSpPr>
          <p:cNvPr id="165" name="Google Shape;165;p22"/>
          <p:cNvGrpSpPr/>
          <p:nvPr/>
        </p:nvGrpSpPr>
        <p:grpSpPr>
          <a:xfrm>
            <a:off x="5828400" y="1826238"/>
            <a:ext cx="1026600" cy="331500"/>
            <a:chOff x="5828400" y="1826238"/>
            <a:chExt cx="1026600" cy="331500"/>
          </a:xfrm>
        </p:grpSpPr>
        <p:cxnSp>
          <p:nvCxnSpPr>
            <p:cNvPr id="166" name="Google Shape;166;p22"/>
            <p:cNvCxnSpPr/>
            <p:nvPr/>
          </p:nvCxnSpPr>
          <p:spPr>
            <a:xfrm rot="10800000">
              <a:off x="5828400" y="2103525"/>
              <a:ext cx="9504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2"/>
            <p:cNvSpPr txBox="1"/>
            <p:nvPr/>
          </p:nvSpPr>
          <p:spPr>
            <a:xfrm>
              <a:off x="5904600" y="1826238"/>
              <a:ext cx="950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press a button</a:t>
              </a:r>
              <a:endParaRPr sz="900">
                <a:latin typeface="Lato"/>
                <a:ea typeface="Lato"/>
                <a:cs typeface="Lato"/>
                <a:sym typeface="Lato"/>
              </a:endParaRPr>
            </a:p>
          </p:txBody>
        </p:sp>
      </p:grpSp>
      <p:grpSp>
        <p:nvGrpSpPr>
          <p:cNvPr id="168" name="Google Shape;168;p22"/>
          <p:cNvGrpSpPr/>
          <p:nvPr/>
        </p:nvGrpSpPr>
        <p:grpSpPr>
          <a:xfrm>
            <a:off x="5828400" y="2283438"/>
            <a:ext cx="1019612" cy="331500"/>
            <a:chOff x="5828400" y="2283438"/>
            <a:chExt cx="1019612" cy="331500"/>
          </a:xfrm>
        </p:grpSpPr>
        <p:cxnSp>
          <p:nvCxnSpPr>
            <p:cNvPr id="169" name="Google Shape;169;p22"/>
            <p:cNvCxnSpPr/>
            <p:nvPr/>
          </p:nvCxnSpPr>
          <p:spPr>
            <a:xfrm rot="10800000">
              <a:off x="5828400" y="2544875"/>
              <a:ext cx="950400" cy="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2"/>
            <p:cNvSpPr txBox="1"/>
            <p:nvPr/>
          </p:nvSpPr>
          <p:spPr>
            <a:xfrm>
              <a:off x="5897612" y="2283438"/>
              <a:ext cx="950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press a button</a:t>
              </a:r>
              <a:endParaRPr sz="900">
                <a:latin typeface="Lato"/>
                <a:ea typeface="Lato"/>
                <a:cs typeface="Lato"/>
                <a:sym typeface="Lato"/>
              </a:endParaRPr>
            </a:p>
          </p:txBody>
        </p:sp>
      </p:grpSp>
      <p:grpSp>
        <p:nvGrpSpPr>
          <p:cNvPr id="171" name="Google Shape;171;p22"/>
          <p:cNvGrpSpPr/>
          <p:nvPr/>
        </p:nvGrpSpPr>
        <p:grpSpPr>
          <a:xfrm>
            <a:off x="5828400" y="2740638"/>
            <a:ext cx="1019612" cy="331500"/>
            <a:chOff x="5828400" y="2740638"/>
            <a:chExt cx="1019612" cy="331500"/>
          </a:xfrm>
        </p:grpSpPr>
        <p:cxnSp>
          <p:nvCxnSpPr>
            <p:cNvPr id="172" name="Google Shape;172;p22"/>
            <p:cNvCxnSpPr/>
            <p:nvPr/>
          </p:nvCxnSpPr>
          <p:spPr>
            <a:xfrm rot="10800000">
              <a:off x="5828400" y="2990800"/>
              <a:ext cx="950400" cy="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2"/>
            <p:cNvSpPr txBox="1"/>
            <p:nvPr/>
          </p:nvSpPr>
          <p:spPr>
            <a:xfrm>
              <a:off x="5897612" y="2740638"/>
              <a:ext cx="950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press a button</a:t>
              </a:r>
              <a:endParaRPr sz="900">
                <a:latin typeface="Lato"/>
                <a:ea typeface="Lato"/>
                <a:cs typeface="Lato"/>
                <a:sym typeface="Lato"/>
              </a:endParaRPr>
            </a:p>
          </p:txBody>
        </p:sp>
      </p:grpSp>
      <p:grpSp>
        <p:nvGrpSpPr>
          <p:cNvPr id="174" name="Google Shape;174;p22"/>
          <p:cNvGrpSpPr/>
          <p:nvPr/>
        </p:nvGrpSpPr>
        <p:grpSpPr>
          <a:xfrm>
            <a:off x="1502525" y="1455367"/>
            <a:ext cx="1001698" cy="800700"/>
            <a:chOff x="1502525" y="1455367"/>
            <a:chExt cx="1001698" cy="800700"/>
          </a:xfrm>
        </p:grpSpPr>
        <p:cxnSp>
          <p:nvCxnSpPr>
            <p:cNvPr id="175" name="Google Shape;175;p22"/>
            <p:cNvCxnSpPr/>
            <p:nvPr/>
          </p:nvCxnSpPr>
          <p:spPr>
            <a:xfrm rot="10800000">
              <a:off x="1502525" y="1614325"/>
              <a:ext cx="901500" cy="5451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2"/>
            <p:cNvSpPr txBox="1"/>
            <p:nvPr/>
          </p:nvSpPr>
          <p:spPr>
            <a:xfrm rot="2007861">
              <a:off x="1541194" y="1689971"/>
              <a:ext cx="950458" cy="3314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get a diet coke</a:t>
              </a:r>
              <a:endParaRPr sz="900">
                <a:latin typeface="Lato"/>
                <a:ea typeface="Lato"/>
                <a:cs typeface="Lato"/>
                <a:sym typeface="Lato"/>
              </a:endParaRPr>
            </a:p>
          </p:txBody>
        </p:sp>
      </p:grpSp>
      <p:grpSp>
        <p:nvGrpSpPr>
          <p:cNvPr id="177" name="Google Shape;177;p22"/>
          <p:cNvGrpSpPr/>
          <p:nvPr/>
        </p:nvGrpSpPr>
        <p:grpSpPr>
          <a:xfrm>
            <a:off x="1502525" y="2473725"/>
            <a:ext cx="1089716" cy="331500"/>
            <a:chOff x="1502525" y="2473725"/>
            <a:chExt cx="1089716" cy="331500"/>
          </a:xfrm>
        </p:grpSpPr>
        <p:cxnSp>
          <p:nvCxnSpPr>
            <p:cNvPr id="178" name="Google Shape;178;p22"/>
            <p:cNvCxnSpPr/>
            <p:nvPr/>
          </p:nvCxnSpPr>
          <p:spPr>
            <a:xfrm rot="10800000">
              <a:off x="1502525" y="2718250"/>
              <a:ext cx="9015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2"/>
            <p:cNvSpPr txBox="1"/>
            <p:nvPr/>
          </p:nvSpPr>
          <p:spPr>
            <a:xfrm>
              <a:off x="1546741" y="2473725"/>
              <a:ext cx="10455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get a bag of lays</a:t>
              </a:r>
              <a:endParaRPr sz="900">
                <a:latin typeface="Lato"/>
                <a:ea typeface="Lato"/>
                <a:cs typeface="Lato"/>
                <a:sym typeface="Lato"/>
              </a:endParaRPr>
            </a:p>
          </p:txBody>
        </p:sp>
      </p:grpSp>
      <p:grpSp>
        <p:nvGrpSpPr>
          <p:cNvPr id="180" name="Google Shape;180;p22"/>
          <p:cNvGrpSpPr/>
          <p:nvPr/>
        </p:nvGrpSpPr>
        <p:grpSpPr>
          <a:xfrm>
            <a:off x="1412000" y="3145847"/>
            <a:ext cx="1251000" cy="892800"/>
            <a:chOff x="1412000" y="3145847"/>
            <a:chExt cx="1251000" cy="892800"/>
          </a:xfrm>
        </p:grpSpPr>
        <p:cxnSp>
          <p:nvCxnSpPr>
            <p:cNvPr id="181" name="Google Shape;181;p22"/>
            <p:cNvCxnSpPr>
              <a:endCxn id="164" idx="3"/>
            </p:cNvCxnSpPr>
            <p:nvPr/>
          </p:nvCxnSpPr>
          <p:spPr>
            <a:xfrm flipH="1">
              <a:off x="1412252" y="3457592"/>
              <a:ext cx="991800" cy="5538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2"/>
            <p:cNvSpPr txBox="1"/>
            <p:nvPr/>
          </p:nvSpPr>
          <p:spPr>
            <a:xfrm rot="-1735719">
              <a:off x="1414516" y="3426477"/>
              <a:ext cx="1245969" cy="33153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900">
                  <a:latin typeface="Lato"/>
                  <a:ea typeface="Lato"/>
                  <a:cs typeface="Lato"/>
                  <a:sym typeface="Lato"/>
                </a:rPr>
                <a:t>get a mineral water</a:t>
              </a:r>
              <a:endParaRPr sz="9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